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4"/>
  </p:notesMasterIdLst>
  <p:sldIdLst>
    <p:sldId id="285" r:id="rId2"/>
    <p:sldId id="258" r:id="rId3"/>
    <p:sldId id="269" r:id="rId4"/>
    <p:sldId id="257" r:id="rId5"/>
    <p:sldId id="259" r:id="rId6"/>
    <p:sldId id="260" r:id="rId7"/>
    <p:sldId id="261" r:id="rId8"/>
    <p:sldId id="262" r:id="rId9"/>
    <p:sldId id="272" r:id="rId10"/>
    <p:sldId id="263" r:id="rId11"/>
    <p:sldId id="273" r:id="rId12"/>
    <p:sldId id="274" r:id="rId13"/>
    <p:sldId id="275" r:id="rId14"/>
    <p:sldId id="276" r:id="rId15"/>
    <p:sldId id="277" r:id="rId16"/>
    <p:sldId id="266" r:id="rId17"/>
    <p:sldId id="280" r:id="rId18"/>
    <p:sldId id="281" r:id="rId19"/>
    <p:sldId id="267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всего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21050.400000000001</c:v>
                </c:pt>
                <c:pt idx="1">
                  <c:v>15042.19</c:v>
                </c:pt>
                <c:pt idx="2">
                  <c:v>11337</c:v>
                </c:pt>
                <c:pt idx="3">
                  <c:v>8987.2999999999993</c:v>
                </c:pt>
                <c:pt idx="4">
                  <c:v>8846.9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2686336"/>
        <c:axId val="42687872"/>
        <c:axId val="0"/>
      </c:bar3DChart>
      <c:catAx>
        <c:axId val="4268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687872"/>
        <c:crosses val="autoZero"/>
        <c:auto val="1"/>
        <c:lblAlgn val="ctr"/>
        <c:lblOffset val="100"/>
        <c:noMultiLvlLbl val="0"/>
      </c:catAx>
      <c:valAx>
        <c:axId val="42687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686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факт 2021 года</c:v>
                </c:pt>
                <c:pt idx="1">
                  <c:v>план 2022 года</c:v>
                </c:pt>
                <c:pt idx="2">
                  <c:v>план 2023 года</c:v>
                </c:pt>
                <c:pt idx="3">
                  <c:v>план 2024 года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1812.2</c:v>
                </c:pt>
                <c:pt idx="1">
                  <c:v>2549.8000000000002</c:v>
                </c:pt>
                <c:pt idx="2" formatCode="0.0">
                  <c:v>2645.6</c:v>
                </c:pt>
                <c:pt idx="3">
                  <c:v>2748.1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70064384"/>
        <c:axId val="70086656"/>
        <c:axId val="0"/>
      </c:bar3DChart>
      <c:catAx>
        <c:axId val="7006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0086656"/>
        <c:crosses val="autoZero"/>
        <c:auto val="1"/>
        <c:lblAlgn val="ctr"/>
        <c:lblOffset val="100"/>
        <c:noMultiLvlLbl val="0"/>
      </c:catAx>
      <c:valAx>
        <c:axId val="700866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006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03781394829731"/>
          <c:y val="0.50925245218636961"/>
          <c:w val="0.19816436070604004"/>
          <c:h val="7.453018011707822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977421218609614E-2"/>
          <c:y val="0.18786140164320367"/>
          <c:w val="0.5435429874885116"/>
          <c:h val="0.727761289310006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 - 595,0</c:v>
                </c:pt>
                <c:pt idx="1">
                  <c:v>Налоги на совокупный доход - 0,0</c:v>
                </c:pt>
                <c:pt idx="2">
                  <c:v>Налог на имущество - 1427,0</c:v>
                </c:pt>
                <c:pt idx="3">
                  <c:v>Неналоговые доходы - 0,8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595</c:v>
                </c:pt>
                <c:pt idx="1">
                  <c:v>0</c:v>
                </c:pt>
                <c:pt idx="2">
                  <c:v>1427</c:v>
                </c:pt>
                <c:pt idx="3">
                  <c:v>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тыс.рублей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Налог на доходы физических лиц - 595,0</c:v>
                </c:pt>
                <c:pt idx="1">
                  <c:v>Налоги на совокупный доход - 0,0</c:v>
                </c:pt>
                <c:pt idx="2">
                  <c:v>Налог на имущество - 1427,0</c:v>
                </c:pt>
                <c:pt idx="3">
                  <c:v>Неналоговые доходы - 0,8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5.5368409298170509E-2</c:v>
                </c:pt>
                <c:pt idx="1">
                  <c:v>0</c:v>
                </c:pt>
                <c:pt idx="2">
                  <c:v>0.13279112616552827</c:v>
                </c:pt>
                <c:pt idx="3">
                  <c:v>7.4444920064767084E-5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920040297993"/>
          <c:y val="7.5522361175441324E-2"/>
          <c:w val="0.32932431556645758"/>
          <c:h val="0.786563397717713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468013468013467E-2"/>
                  <c:y val="-0.2887704745462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784511784511816E-2"/>
                  <c:y val="-0.326203419091330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784511784511785E-2"/>
                  <c:y val="-0.28342245989304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0505050505051125E-3"/>
                  <c:y val="-0.315508021390374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01010101010102E-2"/>
                  <c:y val="-0.304813044759779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.0">
                  <c:v>549.20000000000005</c:v>
                </c:pt>
                <c:pt idx="1">
                  <c:v>639.29999999999995</c:v>
                </c:pt>
                <c:pt idx="2">
                  <c:v>595</c:v>
                </c:pt>
                <c:pt idx="3" formatCode="0.0">
                  <c:v>621.4</c:v>
                </c:pt>
                <c:pt idx="4">
                  <c:v>648.29999999999995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607040"/>
        <c:axId val="73608576"/>
        <c:axId val="0"/>
      </c:bar3DChart>
      <c:catAx>
        <c:axId val="73607040"/>
        <c:scaling>
          <c:orientation val="minMax"/>
        </c:scaling>
        <c:delete val="0"/>
        <c:axPos val="b"/>
        <c:majorTickMark val="out"/>
        <c:minorTickMark val="none"/>
        <c:tickLblPos val="nextTo"/>
        <c:crossAx val="73608576"/>
        <c:crosses val="autoZero"/>
        <c:auto val="1"/>
        <c:lblAlgn val="ctr"/>
        <c:lblOffset val="100"/>
        <c:noMultiLvlLbl val="0"/>
      </c:catAx>
      <c:valAx>
        <c:axId val="7360857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3607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</a:t>
            </a:r>
            <a:r>
              <a:rPr lang="ru-RU" dirty="0" smtClean="0"/>
              <a:t>расходов </a:t>
            </a:r>
            <a:r>
              <a:rPr lang="ru-RU" dirty="0"/>
              <a:t>бюджета Ковалевского сельского поселения в </a:t>
            </a:r>
            <a:r>
              <a:rPr lang="ru-RU" dirty="0" smtClean="0"/>
              <a:t>2023</a:t>
            </a:r>
            <a:r>
              <a:rPr lang="ru-RU" baseline="0" dirty="0" smtClean="0"/>
              <a:t> </a:t>
            </a:r>
            <a:r>
              <a:rPr lang="ru-RU" dirty="0" smtClean="0"/>
              <a:t>г</a:t>
            </a:r>
            <a:endParaRPr lang="ru-RU" dirty="0"/>
          </a:p>
        </c:rich>
      </c:tx>
      <c:layout>
        <c:manualLayout>
          <c:xMode val="edge"/>
          <c:yMode val="edge"/>
          <c:x val="0.12497076023391814"/>
          <c:y val="4.409232307521386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Ковалевского сельского поселения в 2017 г</c:v>
                </c:pt>
              </c:strCache>
            </c:strRef>
          </c:tx>
          <c:dLbls>
            <c:dLbl>
              <c:idx val="3"/>
              <c:layout>
                <c:manualLayout>
                  <c:x val="4.0124269005847951E-2"/>
                  <c:y val="4.2112271616285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вопросы-3811,30 тыс.руб.</c:v>
                </c:pt>
                <c:pt idx="1">
                  <c:v>Национальная безопасность и правоохранительная деятельность-0,0 тыс. рублей</c:v>
                </c:pt>
                <c:pt idx="2">
                  <c:v>Жилищно-коммунальное хозяйство-536,0тыс.руб</c:v>
                </c:pt>
                <c:pt idx="3">
                  <c:v>Образование-0,0 тыс.руб</c:v>
                </c:pt>
                <c:pt idx="4">
                  <c:v>Культура, кинематография-37243,8 тыс.руб</c:v>
                </c:pt>
                <c:pt idx="5">
                  <c:v>Физическая культура и спорт-0,0 тыс.руб</c:v>
                </c:pt>
                <c:pt idx="6">
                  <c:v>Национальная оборона -252,8 тыс.рублей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 formatCode="0.00%">
                  <c:v>8.9099999999999999E-2</c:v>
                </c:pt>
                <c:pt idx="1">
                  <c:v>2.2000000000000001E-3</c:v>
                </c:pt>
                <c:pt idx="2" formatCode="0.00%">
                  <c:v>1.2500000000000001E-2</c:v>
                </c:pt>
                <c:pt idx="3" formatCode="0.00%">
                  <c:v>0</c:v>
                </c:pt>
                <c:pt idx="4" formatCode="0.00%">
                  <c:v>0.87080000000000002</c:v>
                </c:pt>
                <c:pt idx="5" formatCode="0.00%">
                  <c:v>0</c:v>
                </c:pt>
                <c:pt idx="6" formatCode="0.00%">
                  <c:v>5.8999999999999999E-3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257309941520466"/>
          <c:y val="0.14671633707365847"/>
          <c:w val="0.33771929824561403"/>
          <c:h val="0.79779665555262902"/>
        </c:manualLayout>
      </c:layout>
      <c:overlay val="0"/>
      <c:txPr>
        <a:bodyPr/>
        <a:lstStyle/>
        <a:p>
          <a:pPr>
            <a:defRPr sz="1200" kern="3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4867927233256"/>
          <c:y val="2.623817088316887E-2"/>
          <c:w val="0.52808703131960122"/>
          <c:h val="0.806360445854274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Ковалевского сельского поселения, формируемые в рамках муниципальных программ Красносулинского района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4619883040935672E-3"/>
                  <c:y val="5.6120665617607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2022 год проект</c:v>
                </c:pt>
                <c:pt idx="1">
                  <c:v>2023 год проект </c:v>
                </c:pt>
                <c:pt idx="2">
                  <c:v>2024 год проект</c:v>
                </c:pt>
                <c:pt idx="3">
                  <c:v>2025 год проект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11034.2</c:v>
                </c:pt>
                <c:pt idx="1">
                  <c:v>42506.9</c:v>
                </c:pt>
                <c:pt idx="2">
                  <c:v>7990</c:v>
                </c:pt>
                <c:pt idx="3">
                  <c:v>7866.9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непрограмные расходы бюджета Ковалевского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2022 год проект</c:v>
                </c:pt>
                <c:pt idx="1">
                  <c:v>2023 год проект </c:v>
                </c:pt>
                <c:pt idx="2">
                  <c:v>2024 год проект</c:v>
                </c:pt>
                <c:pt idx="3">
                  <c:v>2025 год проект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302.8</c:v>
                </c:pt>
                <c:pt idx="1">
                  <c:v>262.8</c:v>
                </c:pt>
                <c:pt idx="2">
                  <c:v>476.5</c:v>
                </c:pt>
                <c:pt idx="3">
                  <c:v>424.6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465280"/>
        <c:axId val="76466816"/>
        <c:axId val="0"/>
      </c:bar3DChart>
      <c:catAx>
        <c:axId val="76465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6466816"/>
        <c:crosses val="autoZero"/>
        <c:auto val="1"/>
        <c:lblAlgn val="ctr"/>
        <c:lblOffset val="100"/>
        <c:noMultiLvlLbl val="0"/>
      </c:catAx>
      <c:valAx>
        <c:axId val="76466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46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08640666840746"/>
          <c:y val="0.13177059928664642"/>
          <c:w val="0.33566233506904442"/>
          <c:h val="0.8628129212840364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277048702245553E-2"/>
          <c:y val="9.517960990170346E-2"/>
          <c:w val="0.66330695405498552"/>
          <c:h val="0.803104832484174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факт 2022 г</c:v>
                </c:pt>
                <c:pt idx="1">
                  <c:v>план 2023 г</c:v>
                </c:pt>
                <c:pt idx="2">
                  <c:v>план 2024 г</c:v>
                </c:pt>
                <c:pt idx="3">
                  <c:v>план 2025 г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25877.9</c:v>
                </c:pt>
                <c:pt idx="1">
                  <c:v>37243.800000000003</c:v>
                </c:pt>
                <c:pt idx="2">
                  <c:v>1718.3</c:v>
                </c:pt>
                <c:pt idx="3">
                  <c:v>1828.1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факт 2022 г</c:v>
                </c:pt>
                <c:pt idx="1">
                  <c:v>план 2023 г</c:v>
                </c:pt>
                <c:pt idx="2">
                  <c:v>план 2024 г</c:v>
                </c:pt>
                <c:pt idx="3">
                  <c:v>план 2025 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1237.3</c:v>
                </c:pt>
                <c:pt idx="1">
                  <c:v>536</c:v>
                </c:pt>
                <c:pt idx="2">
                  <c:v>536</c:v>
                </c:pt>
                <c:pt idx="3">
                  <c:v>536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CBE5A1-CB6F-4C49-891E-BE28AA70E1AE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FBCB80-1B2B-4948-ABBB-D350E7F0C8D5}">
      <dgm:prSet phldrT="[Текст]"/>
      <dgm:spPr/>
      <dgm:t>
        <a:bodyPr/>
        <a:lstStyle/>
        <a:p>
          <a:r>
            <a:rPr lang="ru-RU" dirty="0" smtClean="0"/>
            <a:t> Основные приоритеты бюджетной политики:</a:t>
          </a:r>
          <a:endParaRPr lang="ru-RU" dirty="0"/>
        </a:p>
      </dgm:t>
    </dgm:pt>
    <dgm:pt modelId="{7EC61820-A075-46E5-869F-31259FD2004A}" type="parTrans" cxnId="{89338520-30BD-4BC0-B8EC-03C54054DF87}">
      <dgm:prSet/>
      <dgm:spPr/>
      <dgm:t>
        <a:bodyPr/>
        <a:lstStyle/>
        <a:p>
          <a:endParaRPr lang="ru-RU"/>
        </a:p>
      </dgm:t>
    </dgm:pt>
    <dgm:pt modelId="{5D633CE2-39E1-442B-85CF-D822FB82E22D}" type="sibTrans" cxnId="{89338520-30BD-4BC0-B8EC-03C54054DF87}">
      <dgm:prSet/>
      <dgm:spPr/>
      <dgm:t>
        <a:bodyPr/>
        <a:lstStyle/>
        <a:p>
          <a:endParaRPr lang="ru-RU"/>
        </a:p>
      </dgm:t>
    </dgm:pt>
    <dgm:pt modelId="{419E264B-0B32-44B3-AA0E-77B86A44E89D}">
      <dgm:prSet phldrT="[Текст]"/>
      <dgm:spPr/>
      <dgm:t>
        <a:bodyPr/>
        <a:lstStyle/>
        <a:p>
          <a:r>
            <a:rPr lang="ru-RU" dirty="0" smtClean="0"/>
            <a:t>наполняемость бюджета собственными доходами;</a:t>
          </a:r>
          <a:endParaRPr lang="ru-RU" dirty="0"/>
        </a:p>
      </dgm:t>
    </dgm:pt>
    <dgm:pt modelId="{1F3CBED5-274E-4BF9-A153-253E343F35A5}" type="parTrans" cxnId="{0524FB53-6FAE-4E76-9846-2580A1FDDD9E}">
      <dgm:prSet/>
      <dgm:spPr/>
      <dgm:t>
        <a:bodyPr/>
        <a:lstStyle/>
        <a:p>
          <a:endParaRPr lang="ru-RU"/>
        </a:p>
      </dgm:t>
    </dgm:pt>
    <dgm:pt modelId="{11B371D3-0205-407B-B0F5-B14D94F890AE}" type="sibTrans" cxnId="{0524FB53-6FAE-4E76-9846-2580A1FDDD9E}">
      <dgm:prSet/>
      <dgm:spPr/>
      <dgm:t>
        <a:bodyPr/>
        <a:lstStyle/>
        <a:p>
          <a:endParaRPr lang="ru-RU"/>
        </a:p>
      </dgm:t>
    </dgm:pt>
    <dgm:pt modelId="{4C757ECF-3F38-4455-A71C-6E49F27E722B}">
      <dgm:prSet phldrT="[Текст]"/>
      <dgm:spPr/>
      <dgm:t>
        <a:bodyPr/>
        <a:lstStyle/>
        <a:p>
          <a:r>
            <a:rPr lang="ru-RU" dirty="0" smtClean="0"/>
            <a:t>эффективное управление расходами;</a:t>
          </a:r>
          <a:endParaRPr lang="ru-RU" dirty="0"/>
        </a:p>
      </dgm:t>
    </dgm:pt>
    <dgm:pt modelId="{C6EEC1BD-37BE-467F-8468-313C4F7BAFC7}" type="parTrans" cxnId="{C51B05DA-E763-4B7C-8B71-2E876078BFA4}">
      <dgm:prSet/>
      <dgm:spPr/>
      <dgm:t>
        <a:bodyPr/>
        <a:lstStyle/>
        <a:p>
          <a:endParaRPr lang="ru-RU"/>
        </a:p>
      </dgm:t>
    </dgm:pt>
    <dgm:pt modelId="{341744CE-14D7-4480-BC61-9CAF54672922}" type="sibTrans" cxnId="{C51B05DA-E763-4B7C-8B71-2E876078BFA4}">
      <dgm:prSet/>
      <dgm:spPr/>
      <dgm:t>
        <a:bodyPr/>
        <a:lstStyle/>
        <a:p>
          <a:endParaRPr lang="ru-RU"/>
        </a:p>
      </dgm:t>
    </dgm:pt>
    <dgm:pt modelId="{67B687C2-92A9-4881-B832-A1B541E4CF78}">
      <dgm:prSet/>
      <dgm:spPr/>
      <dgm:t>
        <a:bodyPr/>
        <a:lstStyle/>
        <a:p>
          <a:r>
            <a:rPr lang="ru-RU" dirty="0" smtClean="0"/>
            <a:t>Первоочередные задачи:</a:t>
          </a:r>
          <a:endParaRPr lang="ru-RU" dirty="0"/>
        </a:p>
      </dgm:t>
    </dgm:pt>
    <dgm:pt modelId="{92795AB8-2426-4B38-A270-465488126317}" type="parTrans" cxnId="{4309A3C0-3B19-4063-90CD-0B8FF89E7B30}">
      <dgm:prSet/>
      <dgm:spPr/>
      <dgm:t>
        <a:bodyPr/>
        <a:lstStyle/>
        <a:p>
          <a:endParaRPr lang="ru-RU"/>
        </a:p>
      </dgm:t>
    </dgm:pt>
    <dgm:pt modelId="{CE3F0F80-3B02-4646-86EC-3715377C6D1A}" type="sibTrans" cxnId="{4309A3C0-3B19-4063-90CD-0B8FF89E7B30}">
      <dgm:prSet/>
      <dgm:spPr/>
      <dgm:t>
        <a:bodyPr/>
        <a:lstStyle/>
        <a:p>
          <a:endParaRPr lang="ru-RU"/>
        </a:p>
      </dgm:t>
    </dgm:pt>
    <dgm:pt modelId="{24AD9152-724D-4ADA-8E58-91C3C4A0F577}">
      <dgm:prSet/>
      <dgm:spPr/>
      <dgm:t>
        <a:bodyPr/>
        <a:lstStyle/>
        <a:p>
          <a:r>
            <a:rPr lang="ru-RU" dirty="0" smtClean="0"/>
            <a:t>предсказуемость и устойчивость бюджетной системы</a:t>
          </a:r>
          <a:endParaRPr lang="ru-RU" dirty="0"/>
        </a:p>
      </dgm:t>
    </dgm:pt>
    <dgm:pt modelId="{5BBCFE82-5E7E-40C6-8ED2-D267D5529CCB}" type="parTrans" cxnId="{CFED5F70-2879-48BC-BBE0-0A7111904C24}">
      <dgm:prSet/>
      <dgm:spPr/>
      <dgm:t>
        <a:bodyPr/>
        <a:lstStyle/>
        <a:p>
          <a:endParaRPr lang="ru-RU"/>
        </a:p>
      </dgm:t>
    </dgm:pt>
    <dgm:pt modelId="{D4E570FB-5B10-485B-A42C-CC860026A5A2}" type="sibTrans" cxnId="{CFED5F70-2879-48BC-BBE0-0A7111904C24}">
      <dgm:prSet/>
      <dgm:spPr/>
      <dgm:t>
        <a:bodyPr/>
        <a:lstStyle/>
        <a:p>
          <a:endParaRPr lang="ru-RU"/>
        </a:p>
      </dgm:t>
    </dgm:pt>
    <dgm:pt modelId="{096EE105-79CE-458E-AC6C-A0BEA4B6402E}">
      <dgm:prSet/>
      <dgm:spPr/>
      <dgm:t>
        <a:bodyPr/>
        <a:lstStyle/>
        <a:p>
          <a:r>
            <a:rPr lang="ru-RU" dirty="0" smtClean="0"/>
            <a:t>качественное и эффективное муниципальное управление</a:t>
          </a:r>
        </a:p>
      </dgm:t>
    </dgm:pt>
    <dgm:pt modelId="{14871E82-D6A8-4CEA-B9CB-FAED9EE3FB32}" type="parTrans" cxnId="{7D6989A6-0390-4B97-996C-92EEBF05B3C5}">
      <dgm:prSet/>
      <dgm:spPr/>
      <dgm:t>
        <a:bodyPr/>
        <a:lstStyle/>
        <a:p>
          <a:endParaRPr lang="ru-RU"/>
        </a:p>
      </dgm:t>
    </dgm:pt>
    <dgm:pt modelId="{E3557BC3-99A9-49D1-94BF-ADBE87487912}" type="sibTrans" cxnId="{7D6989A6-0390-4B97-996C-92EEBF05B3C5}">
      <dgm:prSet/>
      <dgm:spPr/>
      <dgm:t>
        <a:bodyPr/>
        <a:lstStyle/>
        <a:p>
          <a:endParaRPr lang="ru-RU"/>
        </a:p>
      </dgm:t>
    </dgm:pt>
    <dgm:pt modelId="{EAAC303C-C6CB-4CA3-BEFA-2A2B9425110F}">
      <dgm:prSet/>
      <dgm:spPr/>
      <dgm:t>
        <a:bodyPr/>
        <a:lstStyle/>
        <a:p>
          <a:r>
            <a:rPr lang="ru-RU" smtClean="0"/>
            <a:t>стабильность налоговых и неналоговых условий</a:t>
          </a:r>
        </a:p>
      </dgm:t>
    </dgm:pt>
    <dgm:pt modelId="{CFE4EAF0-A75D-47BE-B753-A795FFB5BE03}" type="parTrans" cxnId="{D55014A7-84C5-49BA-B8A1-8D722E71E0C7}">
      <dgm:prSet/>
      <dgm:spPr/>
      <dgm:t>
        <a:bodyPr/>
        <a:lstStyle/>
        <a:p>
          <a:endParaRPr lang="ru-RU"/>
        </a:p>
      </dgm:t>
    </dgm:pt>
    <dgm:pt modelId="{03F8831D-6159-40D9-BB9F-034551EC7103}" type="sibTrans" cxnId="{D55014A7-84C5-49BA-B8A1-8D722E71E0C7}">
      <dgm:prSet/>
      <dgm:spPr/>
      <dgm:t>
        <a:bodyPr/>
        <a:lstStyle/>
        <a:p>
          <a:endParaRPr lang="ru-RU"/>
        </a:p>
      </dgm:t>
    </dgm:pt>
    <dgm:pt modelId="{846992E7-03EA-4355-BB85-F907A4E8BE03}">
      <dgm:prSet/>
      <dgm:spPr/>
      <dgm:t>
        <a:bodyPr/>
        <a:lstStyle/>
        <a:p>
          <a:r>
            <a:rPr lang="ru-RU" dirty="0" smtClean="0"/>
            <a:t>инвестирование в человеческий капитал</a:t>
          </a:r>
        </a:p>
      </dgm:t>
    </dgm:pt>
    <dgm:pt modelId="{A630471E-F5C3-4006-83B4-019D4B5F60DC}" type="parTrans" cxnId="{94A302A4-A836-498F-B590-F2CB0F4AA2A3}">
      <dgm:prSet/>
      <dgm:spPr/>
      <dgm:t>
        <a:bodyPr/>
        <a:lstStyle/>
        <a:p>
          <a:endParaRPr lang="ru-RU"/>
        </a:p>
      </dgm:t>
    </dgm:pt>
    <dgm:pt modelId="{0E40C0A1-B089-40CE-B77E-917CF074E708}" type="sibTrans" cxnId="{94A302A4-A836-498F-B590-F2CB0F4AA2A3}">
      <dgm:prSet/>
      <dgm:spPr/>
      <dgm:t>
        <a:bodyPr/>
        <a:lstStyle/>
        <a:p>
          <a:endParaRPr lang="ru-RU"/>
        </a:p>
      </dgm:t>
    </dgm:pt>
    <dgm:pt modelId="{492F22BC-04E6-421C-9A51-FBDB18199D8F}" type="pres">
      <dgm:prSet presAssocID="{3FCBE5A1-CB6F-4C49-891E-BE28AA70E1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1C5DD4-BC22-4FED-B70C-CC69416646BF}" type="pres">
      <dgm:prSet presAssocID="{25FBCB80-1B2B-4948-ABBB-D350E7F0C8D5}" presName="parentLin" presStyleCnt="0"/>
      <dgm:spPr/>
    </dgm:pt>
    <dgm:pt modelId="{E4032B56-76FA-41B0-9C20-495D0BF5CAB1}" type="pres">
      <dgm:prSet presAssocID="{25FBCB80-1B2B-4948-ABBB-D350E7F0C8D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A3419C3-4A48-4E8B-B46E-1686091677B4}" type="pres">
      <dgm:prSet presAssocID="{25FBCB80-1B2B-4948-ABBB-D350E7F0C8D5}" presName="parentText" presStyleLbl="node1" presStyleIdx="0" presStyleCnt="2" custScaleX="107099" custScaleY="89334" custLinFactNeighborX="-62101" custLinFactNeighborY="-382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036F3-CF0F-4135-B16C-94786AA61287}" type="pres">
      <dgm:prSet presAssocID="{25FBCB80-1B2B-4948-ABBB-D350E7F0C8D5}" presName="negativeSpace" presStyleCnt="0"/>
      <dgm:spPr/>
    </dgm:pt>
    <dgm:pt modelId="{6C230089-8977-40E0-9B37-D4E3EE096CAF}" type="pres">
      <dgm:prSet presAssocID="{25FBCB80-1B2B-4948-ABBB-D350E7F0C8D5}" presName="childText" presStyleLbl="conFgAcc1" presStyleIdx="0" presStyleCnt="2" custScaleX="92858" custScaleY="135420" custLinFactY="3389" custLinFactNeighborX="27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FE201-59A4-4A87-895A-CB3528A92B3C}" type="pres">
      <dgm:prSet presAssocID="{5D633CE2-39E1-442B-85CF-D822FB82E22D}" presName="spaceBetweenRectangles" presStyleCnt="0"/>
      <dgm:spPr/>
    </dgm:pt>
    <dgm:pt modelId="{B5CD8472-581F-408B-8F46-340DA9AE2C11}" type="pres">
      <dgm:prSet presAssocID="{67B687C2-92A9-4881-B832-A1B541E4CF78}" presName="parentLin" presStyleCnt="0"/>
      <dgm:spPr/>
    </dgm:pt>
    <dgm:pt modelId="{A6794DBA-41DD-4510-B1EB-69E579E5AC79}" type="pres">
      <dgm:prSet presAssocID="{67B687C2-92A9-4881-B832-A1B541E4CF7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E986C5F-46E3-4F9D-94D1-37848C44EF22}" type="pres">
      <dgm:prSet presAssocID="{67B687C2-92A9-4881-B832-A1B541E4CF78}" presName="parentText" presStyleLbl="node1" presStyleIdx="1" presStyleCnt="2" custScaleX="106726" custScaleY="102592" custLinFactNeighborX="-45333" custLinFactNeighborY="275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E70B0-F62C-4280-9EAA-5CBE6922E9E2}" type="pres">
      <dgm:prSet presAssocID="{67B687C2-92A9-4881-B832-A1B541E4CF78}" presName="negativeSpace" presStyleCnt="0"/>
      <dgm:spPr/>
    </dgm:pt>
    <dgm:pt modelId="{2516F808-8057-4FE7-8DDC-68DC8626B50D}" type="pres">
      <dgm:prSet presAssocID="{67B687C2-92A9-4881-B832-A1B541E4CF78}" presName="childText" presStyleLbl="conFgAcc1" presStyleIdx="1" presStyleCnt="2" custScaleX="92856" custScaleY="81662" custLinFactY="11178" custLinFactNeighborX="27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4A624D-A13C-4D38-B36C-E7B82755E7BF}" type="presOf" srcId="{25FBCB80-1B2B-4948-ABBB-D350E7F0C8D5}" destId="{E4032B56-76FA-41B0-9C20-495D0BF5CAB1}" srcOrd="0" destOrd="0" presId="urn:microsoft.com/office/officeart/2005/8/layout/list1"/>
    <dgm:cxn modelId="{7D6989A6-0390-4B97-996C-92EEBF05B3C5}" srcId="{67B687C2-92A9-4881-B832-A1B541E4CF78}" destId="{096EE105-79CE-458E-AC6C-A0BEA4B6402E}" srcOrd="3" destOrd="0" parTransId="{14871E82-D6A8-4CEA-B9CB-FAED9EE3FB32}" sibTransId="{E3557BC3-99A9-49D1-94BF-ADBE87487912}"/>
    <dgm:cxn modelId="{D69D4974-FB48-4DF5-B519-2078E5EFB0A5}" type="presOf" srcId="{67B687C2-92A9-4881-B832-A1B541E4CF78}" destId="{A6794DBA-41DD-4510-B1EB-69E579E5AC79}" srcOrd="0" destOrd="0" presId="urn:microsoft.com/office/officeart/2005/8/layout/list1"/>
    <dgm:cxn modelId="{5F2306CE-5130-41E5-81C4-5399409FE5A7}" type="presOf" srcId="{24AD9152-724D-4ADA-8E58-91C3C4A0F577}" destId="{2516F808-8057-4FE7-8DDC-68DC8626B50D}" srcOrd="0" destOrd="0" presId="urn:microsoft.com/office/officeart/2005/8/layout/list1"/>
    <dgm:cxn modelId="{9B15C838-C936-426D-B025-67D22BA4833B}" type="presOf" srcId="{67B687C2-92A9-4881-B832-A1B541E4CF78}" destId="{AE986C5F-46E3-4F9D-94D1-37848C44EF22}" srcOrd="1" destOrd="0" presId="urn:microsoft.com/office/officeart/2005/8/layout/list1"/>
    <dgm:cxn modelId="{10AECE6C-E44C-4749-8BA8-B8FB2AD09579}" type="presOf" srcId="{846992E7-03EA-4355-BB85-F907A4E8BE03}" destId="{2516F808-8057-4FE7-8DDC-68DC8626B50D}" srcOrd="0" destOrd="1" presId="urn:microsoft.com/office/officeart/2005/8/layout/list1"/>
    <dgm:cxn modelId="{89A43526-3F9C-4609-BAAD-2208208B16AB}" type="presOf" srcId="{4C757ECF-3F38-4455-A71C-6E49F27E722B}" destId="{6C230089-8977-40E0-9B37-D4E3EE096CAF}" srcOrd="0" destOrd="1" presId="urn:microsoft.com/office/officeart/2005/8/layout/list1"/>
    <dgm:cxn modelId="{4309A3C0-3B19-4063-90CD-0B8FF89E7B30}" srcId="{3FCBE5A1-CB6F-4C49-891E-BE28AA70E1AE}" destId="{67B687C2-92A9-4881-B832-A1B541E4CF78}" srcOrd="1" destOrd="0" parTransId="{92795AB8-2426-4B38-A270-465488126317}" sibTransId="{CE3F0F80-3B02-4646-86EC-3715377C6D1A}"/>
    <dgm:cxn modelId="{94A302A4-A836-498F-B590-F2CB0F4AA2A3}" srcId="{67B687C2-92A9-4881-B832-A1B541E4CF78}" destId="{846992E7-03EA-4355-BB85-F907A4E8BE03}" srcOrd="1" destOrd="0" parTransId="{A630471E-F5C3-4006-83B4-019D4B5F60DC}" sibTransId="{0E40C0A1-B089-40CE-B77E-917CF074E708}"/>
    <dgm:cxn modelId="{5EDBFA86-9D47-453B-8D89-B9F6CE7AB86A}" type="presOf" srcId="{096EE105-79CE-458E-AC6C-A0BEA4B6402E}" destId="{2516F808-8057-4FE7-8DDC-68DC8626B50D}" srcOrd="0" destOrd="3" presId="urn:microsoft.com/office/officeart/2005/8/layout/list1"/>
    <dgm:cxn modelId="{0524FB53-6FAE-4E76-9846-2580A1FDDD9E}" srcId="{25FBCB80-1B2B-4948-ABBB-D350E7F0C8D5}" destId="{419E264B-0B32-44B3-AA0E-77B86A44E89D}" srcOrd="0" destOrd="0" parTransId="{1F3CBED5-274E-4BF9-A153-253E343F35A5}" sibTransId="{11B371D3-0205-407B-B0F5-B14D94F890AE}"/>
    <dgm:cxn modelId="{C51B05DA-E763-4B7C-8B71-2E876078BFA4}" srcId="{25FBCB80-1B2B-4948-ABBB-D350E7F0C8D5}" destId="{4C757ECF-3F38-4455-A71C-6E49F27E722B}" srcOrd="1" destOrd="0" parTransId="{C6EEC1BD-37BE-467F-8468-313C4F7BAFC7}" sibTransId="{341744CE-14D7-4480-BC61-9CAF54672922}"/>
    <dgm:cxn modelId="{CFED5F70-2879-48BC-BBE0-0A7111904C24}" srcId="{67B687C2-92A9-4881-B832-A1B541E4CF78}" destId="{24AD9152-724D-4ADA-8E58-91C3C4A0F577}" srcOrd="0" destOrd="0" parTransId="{5BBCFE82-5E7E-40C6-8ED2-D267D5529CCB}" sibTransId="{D4E570FB-5B10-485B-A42C-CC860026A5A2}"/>
    <dgm:cxn modelId="{CBCFDD6D-072C-4F59-9CFD-4DF753E3BD18}" type="presOf" srcId="{419E264B-0B32-44B3-AA0E-77B86A44E89D}" destId="{6C230089-8977-40E0-9B37-D4E3EE096CAF}" srcOrd="0" destOrd="0" presId="urn:microsoft.com/office/officeart/2005/8/layout/list1"/>
    <dgm:cxn modelId="{D55014A7-84C5-49BA-B8A1-8D722E71E0C7}" srcId="{67B687C2-92A9-4881-B832-A1B541E4CF78}" destId="{EAAC303C-C6CB-4CA3-BEFA-2A2B9425110F}" srcOrd="2" destOrd="0" parTransId="{CFE4EAF0-A75D-47BE-B753-A795FFB5BE03}" sibTransId="{03F8831D-6159-40D9-BB9F-034551EC7103}"/>
    <dgm:cxn modelId="{5D9C240A-6569-4108-8227-1BF98DAEC157}" type="presOf" srcId="{EAAC303C-C6CB-4CA3-BEFA-2A2B9425110F}" destId="{2516F808-8057-4FE7-8DDC-68DC8626B50D}" srcOrd="0" destOrd="2" presId="urn:microsoft.com/office/officeart/2005/8/layout/list1"/>
    <dgm:cxn modelId="{C5FDD2C8-4DBD-4464-980F-9F7DC4BCA326}" type="presOf" srcId="{25FBCB80-1B2B-4948-ABBB-D350E7F0C8D5}" destId="{AA3419C3-4A48-4E8B-B46E-1686091677B4}" srcOrd="1" destOrd="0" presId="urn:microsoft.com/office/officeart/2005/8/layout/list1"/>
    <dgm:cxn modelId="{89338520-30BD-4BC0-B8EC-03C54054DF87}" srcId="{3FCBE5A1-CB6F-4C49-891E-BE28AA70E1AE}" destId="{25FBCB80-1B2B-4948-ABBB-D350E7F0C8D5}" srcOrd="0" destOrd="0" parTransId="{7EC61820-A075-46E5-869F-31259FD2004A}" sibTransId="{5D633CE2-39E1-442B-85CF-D822FB82E22D}"/>
    <dgm:cxn modelId="{852BF935-7CFF-41C4-BD6D-16B4E6A6B3A3}" type="presOf" srcId="{3FCBE5A1-CB6F-4C49-891E-BE28AA70E1AE}" destId="{492F22BC-04E6-421C-9A51-FBDB18199D8F}" srcOrd="0" destOrd="0" presId="urn:microsoft.com/office/officeart/2005/8/layout/list1"/>
    <dgm:cxn modelId="{3BB71E25-DFAA-421E-B163-B1EB41736D54}" type="presParOf" srcId="{492F22BC-04E6-421C-9A51-FBDB18199D8F}" destId="{961C5DD4-BC22-4FED-B70C-CC69416646BF}" srcOrd="0" destOrd="0" presId="urn:microsoft.com/office/officeart/2005/8/layout/list1"/>
    <dgm:cxn modelId="{86FF0C66-C9F1-47E0-9696-679FB035561B}" type="presParOf" srcId="{961C5DD4-BC22-4FED-B70C-CC69416646BF}" destId="{E4032B56-76FA-41B0-9C20-495D0BF5CAB1}" srcOrd="0" destOrd="0" presId="urn:microsoft.com/office/officeart/2005/8/layout/list1"/>
    <dgm:cxn modelId="{B46832B8-0545-47B7-8D17-09C2F776F65C}" type="presParOf" srcId="{961C5DD4-BC22-4FED-B70C-CC69416646BF}" destId="{AA3419C3-4A48-4E8B-B46E-1686091677B4}" srcOrd="1" destOrd="0" presId="urn:microsoft.com/office/officeart/2005/8/layout/list1"/>
    <dgm:cxn modelId="{D2DC4407-D512-41EC-9987-0FB12240941B}" type="presParOf" srcId="{492F22BC-04E6-421C-9A51-FBDB18199D8F}" destId="{0CC036F3-CF0F-4135-B16C-94786AA61287}" srcOrd="1" destOrd="0" presId="urn:microsoft.com/office/officeart/2005/8/layout/list1"/>
    <dgm:cxn modelId="{862B7C30-FB28-4972-B3A4-1FD3895268A1}" type="presParOf" srcId="{492F22BC-04E6-421C-9A51-FBDB18199D8F}" destId="{6C230089-8977-40E0-9B37-D4E3EE096CAF}" srcOrd="2" destOrd="0" presId="urn:microsoft.com/office/officeart/2005/8/layout/list1"/>
    <dgm:cxn modelId="{42E5A1ED-CF66-4A3E-80D0-48BC18597500}" type="presParOf" srcId="{492F22BC-04E6-421C-9A51-FBDB18199D8F}" destId="{A80FE201-59A4-4A87-895A-CB3528A92B3C}" srcOrd="3" destOrd="0" presId="urn:microsoft.com/office/officeart/2005/8/layout/list1"/>
    <dgm:cxn modelId="{4A7E7FCD-716B-43DB-8096-06689E4450EA}" type="presParOf" srcId="{492F22BC-04E6-421C-9A51-FBDB18199D8F}" destId="{B5CD8472-581F-408B-8F46-340DA9AE2C11}" srcOrd="4" destOrd="0" presId="urn:microsoft.com/office/officeart/2005/8/layout/list1"/>
    <dgm:cxn modelId="{3B5C8921-51EE-4CD5-B7C8-5F2F21ACDC79}" type="presParOf" srcId="{B5CD8472-581F-408B-8F46-340DA9AE2C11}" destId="{A6794DBA-41DD-4510-B1EB-69E579E5AC79}" srcOrd="0" destOrd="0" presId="urn:microsoft.com/office/officeart/2005/8/layout/list1"/>
    <dgm:cxn modelId="{E0711C74-DBE5-48DC-897F-5BAA3E1A0750}" type="presParOf" srcId="{B5CD8472-581F-408B-8F46-340DA9AE2C11}" destId="{AE986C5F-46E3-4F9D-94D1-37848C44EF22}" srcOrd="1" destOrd="0" presId="urn:microsoft.com/office/officeart/2005/8/layout/list1"/>
    <dgm:cxn modelId="{25860871-17F6-4F38-8E5E-CA0511F9C567}" type="presParOf" srcId="{492F22BC-04E6-421C-9A51-FBDB18199D8F}" destId="{B28E70B0-F62C-4280-9EAA-5CBE6922E9E2}" srcOrd="5" destOrd="0" presId="urn:microsoft.com/office/officeart/2005/8/layout/list1"/>
    <dgm:cxn modelId="{09A4CF35-876E-49B8-92BF-F48B2D9AD994}" type="presParOf" srcId="{492F22BC-04E6-421C-9A51-FBDB18199D8F}" destId="{2516F808-8057-4FE7-8DDC-68DC8626B50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30089-8977-40E0-9B37-D4E3EE096CAF}">
      <dsp:nvSpPr>
        <dsp:cNvPr id="0" name=""/>
        <dsp:cNvSpPr/>
      </dsp:nvSpPr>
      <dsp:spPr>
        <a:xfrm>
          <a:off x="234720" y="609098"/>
          <a:ext cx="7974993" cy="22523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416560" rIns="66655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наполняемость бюджета собственными доходами;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эффективное управление расходами;</a:t>
          </a:r>
          <a:endParaRPr lang="ru-RU" sz="2000" kern="1200" dirty="0"/>
        </a:p>
      </dsp:txBody>
      <dsp:txXfrm>
        <a:off x="234720" y="609098"/>
        <a:ext cx="7974993" cy="2252305"/>
      </dsp:txXfrm>
    </dsp:sp>
    <dsp:sp modelId="{AA3419C3-4A48-4E8B-B46E-1686091677B4}">
      <dsp:nvSpPr>
        <dsp:cNvPr id="0" name=""/>
        <dsp:cNvSpPr/>
      </dsp:nvSpPr>
      <dsp:spPr>
        <a:xfrm>
          <a:off x="162745" y="0"/>
          <a:ext cx="6438644" cy="632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Основные приоритеты бюджетной политики:</a:t>
          </a:r>
          <a:endParaRPr lang="ru-RU" sz="2000" kern="1200" dirty="0"/>
        </a:p>
      </dsp:txBody>
      <dsp:txXfrm>
        <a:off x="193641" y="30896"/>
        <a:ext cx="6376852" cy="571121"/>
      </dsp:txXfrm>
    </dsp:sp>
    <dsp:sp modelId="{2516F808-8057-4FE7-8DDC-68DC8626B50D}">
      <dsp:nvSpPr>
        <dsp:cNvPr id="0" name=""/>
        <dsp:cNvSpPr/>
      </dsp:nvSpPr>
      <dsp:spPr>
        <a:xfrm>
          <a:off x="234720" y="3322102"/>
          <a:ext cx="7974821" cy="22225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416560" rIns="66655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предсказуемость и устойчивость бюджетной системы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инвестирование в человеческий капитал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стабильность налоговых и неналоговых условий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качественное и эффективное муниципальное управление</a:t>
          </a:r>
        </a:p>
      </dsp:txBody>
      <dsp:txXfrm>
        <a:off x="234720" y="3322102"/>
        <a:ext cx="7974821" cy="2222512"/>
      </dsp:txXfrm>
    </dsp:sp>
    <dsp:sp modelId="{AE986C5F-46E3-4F9D-94D1-37848C44EF22}">
      <dsp:nvSpPr>
        <dsp:cNvPr id="0" name=""/>
        <dsp:cNvSpPr/>
      </dsp:nvSpPr>
      <dsp:spPr>
        <a:xfrm>
          <a:off x="234750" y="3000571"/>
          <a:ext cx="6416220" cy="726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Первоочередные задачи:</a:t>
          </a:r>
          <a:endParaRPr lang="ru-RU" sz="2000" kern="1200" dirty="0"/>
        </a:p>
      </dsp:txBody>
      <dsp:txXfrm>
        <a:off x="270232" y="3036053"/>
        <a:ext cx="6345256" cy="655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2D992-CF51-4822-897A-14622F340026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B1138-828E-4C1F-B324-FDC2A12CB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0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39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2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851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IMG-20220112-WA00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2900" y="-436045"/>
            <a:ext cx="9829800" cy="737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342900" y="-420614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4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anose="03020402040406030203" pitchFamily="66" charset="-78"/>
              </a:rPr>
              <a:t>Проект БЮДЖЕТА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-175746"/>
            <a:ext cx="4572000" cy="235756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На 2023 </a:t>
            </a: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год 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и плановый </a:t>
            </a: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период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2024-2025 </a:t>
            </a: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годов</a:t>
            </a:r>
            <a:endParaRPr lang="ru-RU" sz="2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</a:endParaRP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Ковалевского сельского 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поселения </a:t>
            </a:r>
            <a:r>
              <a:rPr lang="ru-RU" sz="2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Красносулинского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 </a:t>
            </a: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района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  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41697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04447388"/>
              </p:ext>
            </p:extLst>
          </p:nvPr>
        </p:nvGraphicFramePr>
        <p:xfrm>
          <a:off x="539552" y="1124744"/>
          <a:ext cx="79758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835696" y="404664"/>
            <a:ext cx="5238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Динамика доходов бюджета поселения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870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736970" cy="6552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2562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781800" cy="43204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Собственные доходы </a:t>
            </a:r>
            <a:r>
              <a:rPr lang="ru-RU" sz="1800" dirty="0"/>
              <a:t>К</a:t>
            </a:r>
            <a:r>
              <a:rPr lang="ru-RU" sz="1800" dirty="0" smtClean="0"/>
              <a:t>овалевского сельского поселения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2597091"/>
              </p:ext>
            </p:extLst>
          </p:nvPr>
        </p:nvGraphicFramePr>
        <p:xfrm>
          <a:off x="611188" y="908720"/>
          <a:ext cx="7777236" cy="5182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18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781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Структура налоговых и неналоговых доходов бюджета Ковалевского сельского поселения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60915587"/>
              </p:ext>
            </p:extLst>
          </p:nvPr>
        </p:nvGraphicFramePr>
        <p:xfrm>
          <a:off x="755650" y="1484784"/>
          <a:ext cx="799281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91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781800" cy="752701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Динамика поступлений налога на доходы физических лиц в </a:t>
            </a:r>
            <a:r>
              <a:rPr lang="ru-RU" sz="2000" dirty="0" smtClean="0"/>
              <a:t>бюджет Ковалевского сельского </a:t>
            </a:r>
            <a:r>
              <a:rPr lang="ru-RU" sz="2000" dirty="0"/>
              <a:t>поселения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36480733"/>
              </p:ext>
            </p:extLst>
          </p:nvPr>
        </p:nvGraphicFramePr>
        <p:xfrm>
          <a:off x="684213" y="1412875"/>
          <a:ext cx="7543800" cy="474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69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781800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Безвозмездные поступления*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0519963"/>
              </p:ext>
            </p:extLst>
          </p:nvPr>
        </p:nvGraphicFramePr>
        <p:xfrm>
          <a:off x="628052" y="1318763"/>
          <a:ext cx="7804347" cy="454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809"/>
                <a:gridCol w="1340910"/>
                <a:gridCol w="1117425"/>
                <a:gridCol w="1266415"/>
                <a:gridCol w="1024788"/>
              </a:tblGrid>
              <a:tr h="8130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Наименование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2022 год (фактическое исполнение)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год (проект)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2024 год (проект)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2025 год (проект)</a:t>
                      </a:r>
                      <a:endParaRPr lang="ru-RU" sz="1200" dirty="0"/>
                    </a:p>
                  </a:txBody>
                  <a:tcPr/>
                </a:tc>
              </a:tr>
              <a:tr h="47102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Безвозмездные поступления, всего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34115,2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40746,9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6360,1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6098,8</a:t>
                      </a:r>
                      <a:endParaRPr lang="ru-RU" sz="1200" dirty="0"/>
                    </a:p>
                  </a:txBody>
                  <a:tcPr/>
                </a:tc>
              </a:tr>
              <a:tr h="58071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Дотации на выравнивание бюджетной обеспеченности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40746,9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6360,1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6098,8</a:t>
                      </a:r>
                      <a:endParaRPr lang="ru-RU" sz="1200" dirty="0"/>
                    </a:p>
                  </a:txBody>
                  <a:tcPr/>
                </a:tc>
              </a:tr>
              <a:tr h="104529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Субвенции бюджетам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2549,8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253,0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261,5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  <a:tr h="81300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Субвенции бюджетам поселений на выполнение передаваемых полномочий субъектов Российской Федерации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31565,4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</a:tr>
              <a:tr h="81345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Иные межбюджетные трансферты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34115,2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34404,0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39167" y="5877272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*Объем безвозмездных поступлений в бюджет поселения будет уточнен на основании проекта областного</a:t>
            </a:r>
          </a:p>
          <a:p>
            <a:r>
              <a:rPr lang="ru-RU" sz="1200" dirty="0"/>
              <a:t>бюджета для рассмотрения ко 2 чтению на </a:t>
            </a:r>
            <a:r>
              <a:rPr lang="ru-RU" sz="1200" dirty="0" smtClean="0"/>
              <a:t>2023 </a:t>
            </a:r>
            <a:r>
              <a:rPr lang="ru-RU" sz="1200" dirty="0"/>
              <a:t>год и на плановый период </a:t>
            </a:r>
            <a:r>
              <a:rPr lang="ru-RU" sz="1200" dirty="0" smtClean="0"/>
              <a:t>2024 </a:t>
            </a:r>
            <a:r>
              <a:rPr lang="ru-RU" sz="1200" dirty="0"/>
              <a:t>и </a:t>
            </a:r>
            <a:r>
              <a:rPr lang="ru-RU" sz="1200" dirty="0" smtClean="0"/>
              <a:t>2025 годов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73841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5495945"/>
              </p:ext>
            </p:extLst>
          </p:nvPr>
        </p:nvGraphicFramePr>
        <p:xfrm>
          <a:off x="251520" y="332656"/>
          <a:ext cx="868680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2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396044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rebuchet MS"/>
              </a:rPr>
              <a:t/>
            </a:r>
            <a:br>
              <a:rPr lang="ru-RU" sz="1200" dirty="0">
                <a:solidFill>
                  <a:srgbClr val="000000"/>
                </a:solidFill>
                <a:latin typeface="Trebuchet MS"/>
              </a:rPr>
            </a:br>
            <a:r>
              <a:rPr lang="ru-RU" sz="2000" b="1" dirty="0">
                <a:latin typeface="Trebuchet MS"/>
              </a:rPr>
              <a:t>Расходы бюджета поселения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62481488"/>
              </p:ext>
            </p:extLst>
          </p:nvPr>
        </p:nvGraphicFramePr>
        <p:xfrm>
          <a:off x="755576" y="869590"/>
          <a:ext cx="7543800" cy="5486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080120"/>
                <a:gridCol w="936104"/>
                <a:gridCol w="936104"/>
                <a:gridCol w="1080120"/>
                <a:gridCol w="919064"/>
              </a:tblGrid>
              <a:tr h="356582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Расходы по разделам бюджетной классификации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2022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2022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2024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2025 год</a:t>
                      </a:r>
                      <a:endParaRPr lang="ru-RU" sz="1200" dirty="0"/>
                    </a:p>
                  </a:txBody>
                  <a:tcPr/>
                </a:tc>
              </a:tr>
              <a:tr h="7913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(фактическое исполнение)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(ожидаемое исполнение)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проект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Расходы всего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34115,2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34115,2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42769,7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8466,5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8291,5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 том числе: 	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 anchor="ctr"/>
                </a:tc>
              </a:tr>
              <a:tr h="4396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Общегосударственные вопросы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5640,50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5830,70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3811,30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5950,90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5927,40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оборона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255,4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241,7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252,8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261,3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</a:tr>
              <a:tr h="61547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174,0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экономика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1707,6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872,6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925,8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</a:tr>
              <a:tr h="4396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Жилищно-коммунальное хозяйство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2068,3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1247,3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536,0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536,0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536,0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Образование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Культура, кинематография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25752,9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25877,9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37243,8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1718,3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1828,1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</a:tr>
              <a:tr h="26377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Физическая культура и спорт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35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781800" cy="720080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Муниципальные программы </a:t>
            </a:r>
            <a:r>
              <a:rPr lang="ru-RU" sz="2200" dirty="0" smtClean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Ковалевского </a:t>
            </a:r>
            <a:r>
              <a:rPr lang="ru-RU" sz="2200" dirty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сельского поселения в бюджете поселения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7831832" cy="432048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соответствии с решением от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июля 2018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 №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 «Об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утверждении Положения о бюджетном процессе в муниципальном образовании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сельское поселение» проект бюджета составлен на основе муниципальных программ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сельского поселения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реализацию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муниципальных программ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Ковалевского сельского поселения в 2023 году предусмотрено 42506,9 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рублей, в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7999,8 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 и в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7866,9 тыс. рублей. В программах на три предстоящих года сосредоточено 99,4, 94,4 и 94,9 процентов соответственно от всех расходов бюджета поселения.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0119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686800" cy="50405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Расходы бюджета поселения, формируемые в рамках муниципальных программ </a:t>
            </a:r>
            <a:r>
              <a:rPr lang="ru-RU" sz="1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Ковалевского </a:t>
            </a:r>
            <a: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сельского поселения, и непрограммные расходы</a:t>
            </a:r>
            <a:b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14904551"/>
              </p:ext>
            </p:extLst>
          </p:nvPr>
        </p:nvGraphicFramePr>
        <p:xfrm>
          <a:off x="467544" y="1484784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9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f.ppt-online.org/files/slide/j/JgiFCZMPudeBtpN1oj6R928mUsacY5H0WLElKz/slide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602" y="1"/>
            <a:ext cx="9181602" cy="687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5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781800" cy="65720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Расходы на культуру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45625016"/>
              </p:ext>
            </p:extLst>
          </p:nvPr>
        </p:nvGraphicFramePr>
        <p:xfrm>
          <a:off x="755576" y="1556792"/>
          <a:ext cx="754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5301208"/>
            <a:ext cx="84969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0000"/>
              </a:solidFill>
              <a:latin typeface="Trebuchet MS"/>
            </a:endParaRPr>
          </a:p>
          <a:p>
            <a:endParaRPr lang="ru-RU" sz="100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8263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65496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Расходы на жилищно-коммунальное хозяйство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05122310"/>
              </p:ext>
            </p:extLst>
          </p:nvPr>
        </p:nvGraphicFramePr>
        <p:xfrm>
          <a:off x="755650" y="1557338"/>
          <a:ext cx="7543800" cy="4605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1788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104456" cy="657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Программная структура расходов бюджета поселения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22664706"/>
              </p:ext>
            </p:extLst>
          </p:nvPr>
        </p:nvGraphicFramePr>
        <p:xfrm>
          <a:off x="467544" y="1052736"/>
          <a:ext cx="8208912" cy="539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9883"/>
                <a:gridCol w="1332064"/>
                <a:gridCol w="1096994"/>
                <a:gridCol w="1018637"/>
                <a:gridCol w="921334"/>
              </a:tblGrid>
              <a:tr h="826457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Наименование муниципальной программы Ковалевского сельского поселения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 </a:t>
                      </a:r>
                      <a:r>
                        <a:rPr lang="ru-RU" sz="1100" dirty="0" smtClean="0"/>
                        <a:t>год (первоначально</a:t>
                      </a:r>
                    </a:p>
                    <a:p>
                      <a:pPr algn="ctr"/>
                      <a:r>
                        <a:rPr lang="ru-RU" sz="1100" dirty="0" smtClean="0"/>
                        <a:t>утвержденный)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2023 </a:t>
                      </a:r>
                      <a:r>
                        <a:rPr lang="ru-RU" sz="1100" dirty="0" smtClean="0"/>
                        <a:t>год</a:t>
                      </a:r>
                    </a:p>
                    <a:p>
                      <a:pPr algn="ctr"/>
                      <a:r>
                        <a:rPr lang="ru-RU" sz="1100" dirty="0" smtClean="0"/>
                        <a:t>(проект)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2024 </a:t>
                      </a:r>
                      <a:r>
                        <a:rPr lang="ru-RU" sz="1100" dirty="0" smtClean="0"/>
                        <a:t>год</a:t>
                      </a:r>
                    </a:p>
                    <a:p>
                      <a:pPr algn="ctr"/>
                      <a:r>
                        <a:rPr lang="ru-RU" sz="1100" dirty="0" smtClean="0"/>
                        <a:t>(проект)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2025 </a:t>
                      </a:r>
                      <a:r>
                        <a:rPr lang="ru-RU" sz="1100" dirty="0" smtClean="0"/>
                        <a:t>год</a:t>
                      </a:r>
                    </a:p>
                    <a:p>
                      <a:pPr algn="ctr"/>
                      <a:r>
                        <a:rPr lang="ru-RU" sz="1100" dirty="0" smtClean="0"/>
                        <a:t>(проект)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1. Управление муниципальными финансами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5745,5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3871,1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5715,5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5482,6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2. Муниципальная политика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65,0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20,0</a:t>
                      </a:r>
                      <a:endParaRPr lang="ru-RU" sz="1100" dirty="0"/>
                    </a:p>
                  </a:txBody>
                  <a:tcPr/>
                </a:tc>
              </a:tr>
              <a:tr h="77535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3. 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4. Развитие транспортной системы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872,6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925,8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5933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5. Благоустройство территории и жилищно-коммунальное хозяйство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1237,3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563,0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563,0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563,0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6. Развитие культуры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25877,9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37243,8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1718,3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1828,1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7. Формирование</a:t>
                      </a:r>
                      <a:r>
                        <a:rPr lang="ru-RU" sz="1100" baseline="0" dirty="0" smtClean="0"/>
                        <a:t> современной городской среды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8. Развитие физической культуры и спорта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19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900igr.net/up/datas/180387/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71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5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516" y="-37778"/>
            <a:ext cx="9228516" cy="6921389"/>
          </a:xfrm>
        </p:spPr>
      </p:pic>
    </p:spTree>
    <p:extLst>
      <p:ext uri="{BB962C8B-B14F-4D97-AF65-F5344CB8AC3E}">
        <p14:creationId xmlns:p14="http://schemas.microsoft.com/office/powerpoint/2010/main" val="8856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23528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/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Основа формирования проекта бюджета </a:t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Ковалевского сельского поселения </a:t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на 2021 год и плановый период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2023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и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2025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годов:</a:t>
            </a:r>
            <a:endParaRPr lang="ru-RU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064896" cy="428133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ru-RU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</a:endParaRPr>
          </a:p>
          <a:p>
            <a:pPr>
              <a:spcAft>
                <a:spcPts val="0"/>
              </a:spcAft>
            </a:pP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Прогноз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социально-экономического развития Ковалевского сельского поселения на </a:t>
            </a: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2023-2025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годы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(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Постановление  Администрации Ковалевского сельского поселения Красносулинского района от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29.07.2022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№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66)</a:t>
            </a:r>
          </a:p>
          <a:p>
            <a:pPr marL="45720" indent="0">
              <a:spcAft>
                <a:spcPts val="0"/>
              </a:spcAft>
              <a:buNone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Основные направления бюджетной и налоговой политики Ковалевского сельского поселения на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2022-2024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годы (Постановление Администрации Ковалевского сельского поселения от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20.10.2020 №82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Муниципальные программы Ковалевского сельского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поселения(проекты изменений в них)</a:t>
            </a: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800" dirty="0">
              <a:latin typeface="Constantia"/>
              <a:ea typeface="Constantia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6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80920" cy="766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юджета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 и на плановый период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 направлен на решение следующих ключевых задач: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3051943"/>
              </p:ext>
            </p:extLst>
          </p:nvPr>
        </p:nvGraphicFramePr>
        <p:xfrm>
          <a:off x="304800" y="1124745"/>
          <a:ext cx="8588375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3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648072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бюджета на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4495021"/>
              </p:ext>
            </p:extLst>
          </p:nvPr>
        </p:nvGraphicFramePr>
        <p:xfrm>
          <a:off x="827584" y="1196752"/>
          <a:ext cx="7543800" cy="4925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296144"/>
                <a:gridCol w="1296144"/>
                <a:gridCol w="1080120"/>
                <a:gridCol w="1080120"/>
                <a:gridCol w="991072"/>
              </a:tblGrid>
              <a:tr h="48056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 год</a:t>
                      </a:r>
                      <a:r>
                        <a:rPr lang="ru-RU" sz="1300" dirty="0" smtClean="0"/>
                        <a:t>(фактическое</a:t>
                      </a:r>
                    </a:p>
                    <a:p>
                      <a:pPr algn="ctr"/>
                      <a:r>
                        <a:rPr lang="ru-RU" sz="1300" dirty="0" smtClean="0"/>
                        <a:t>исполнение)</a:t>
                      </a:r>
                      <a:endParaRPr lang="ru-RU" sz="13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Ожидаемое</a:t>
                      </a:r>
                    </a:p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</a:p>
                    <a:p>
                      <a:r>
                        <a:rPr lang="ru-RU" sz="1400" dirty="0" smtClean="0"/>
                        <a:t>бюджета на</a:t>
                      </a:r>
                    </a:p>
                    <a:p>
                      <a:pPr algn="ctr"/>
                      <a:r>
                        <a:rPr lang="ru-RU" sz="1400" dirty="0" smtClean="0"/>
                        <a:t>2022 год</a:t>
                      </a:r>
                      <a:endParaRPr lang="ru-RU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Проект решения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38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endParaRPr lang="ru-RU" dirty="0"/>
                    </a:p>
                  </a:txBody>
                  <a:tcPr anchor="ctr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I. </a:t>
                      </a:r>
                      <a:r>
                        <a:rPr lang="ru-RU" sz="1400" dirty="0" smtClean="0"/>
                        <a:t>Доходы, всего: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15042,4</a:t>
                      </a:r>
                    </a:p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35277,0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42769,7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8466,5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8291,5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из них: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налоговые и</a:t>
                      </a:r>
                    </a:p>
                    <a:p>
                      <a:pPr algn="l"/>
                      <a:r>
                        <a:rPr lang="ru-RU" sz="1400" dirty="0" smtClean="0"/>
                        <a:t>неналоговые доходы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1810,0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2549,8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2022,8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2106,4</a:t>
                      </a:r>
                    </a:p>
                    <a:p>
                      <a:pPr algn="ctr" fontAlgn="t"/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2192,7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безвозмездные</a:t>
                      </a:r>
                    </a:p>
                    <a:p>
                      <a:pPr algn="l"/>
                      <a:r>
                        <a:rPr lang="ru-RU" sz="1400" dirty="0" smtClean="0"/>
                        <a:t>поступления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13232,4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32727,2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40746,9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6360,1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6098,8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II. </a:t>
                      </a:r>
                      <a:r>
                        <a:rPr lang="ru-RU" sz="1400" dirty="0" smtClean="0"/>
                        <a:t>Расходы, 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15223,0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35354,8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42769,7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8466,5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8291,5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III. </a:t>
                      </a:r>
                      <a:r>
                        <a:rPr lang="ru-RU" sz="1400" dirty="0" smtClean="0"/>
                        <a:t>Дефицит</a:t>
                      </a:r>
                    </a:p>
                    <a:p>
                      <a:pPr algn="l"/>
                      <a:r>
                        <a:rPr lang="ru-RU" sz="1400" dirty="0" smtClean="0"/>
                        <a:t>(-), профицит (+),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</a:rPr>
                        <a:t>-180,5</a:t>
                      </a:r>
                      <a:endParaRPr lang="ru-RU" sz="14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-77,8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4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678"/>
            <a:ext cx="8686800" cy="6480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effectLst/>
              </a:rPr>
              <a:t>Основные параметры бюджета Ковалевского сельского поселения на </a:t>
            </a:r>
            <a:r>
              <a:rPr lang="ru-RU" sz="1800" b="1" dirty="0" smtClean="0">
                <a:effectLst/>
              </a:rPr>
              <a:t>2023 </a:t>
            </a:r>
            <a:r>
              <a:rPr lang="ru-RU" sz="1800" b="1" dirty="0">
                <a:effectLst/>
              </a:rPr>
              <a:t>год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172864"/>
              </p:ext>
            </p:extLst>
          </p:nvPr>
        </p:nvGraphicFramePr>
        <p:xfrm>
          <a:off x="251520" y="692696"/>
          <a:ext cx="4191000" cy="5400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91000"/>
              </a:tblGrid>
              <a:tr h="7941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Доходы бюджета:</a:t>
                      </a:r>
                    </a:p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42769,7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784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Налог на доходы физических лиц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Constanti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595,0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Налоги на совокупный доход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0,0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 на имущество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1427,0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Безвозмездные поступления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40764,9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1002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Иные доходы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0,8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97677011"/>
              </p:ext>
            </p:extLst>
          </p:nvPr>
        </p:nvGraphicFramePr>
        <p:xfrm>
          <a:off x="4644008" y="692696"/>
          <a:ext cx="4343400" cy="56853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</a:tblGrid>
              <a:tr h="7044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Расходы бюджета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42769,7</a:t>
                      </a:r>
                      <a:endParaRPr lang="ru-RU" b="0" dirty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Развитие транспортной системы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/>
                        </a:rPr>
                        <a:t>925,8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8397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безопасность и правоохранительная деятельность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0,0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КУЛЬТУРА 37243,8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Жилищно-коммунальное хозяйство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500,0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оборона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252,8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2947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b="1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j-lt"/>
                          <a:ea typeface="Times New Roman"/>
                        </a:rPr>
                        <a:t>Иные расходы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latin typeface="+mj-lt"/>
                        </a:rPr>
                        <a:t>3847,3</a:t>
                      </a:r>
                      <a:endParaRPr lang="ru-RU" b="1" dirty="0">
                        <a:latin typeface="+mj-lt"/>
                      </a:endParaRPr>
                    </a:p>
                  </a:txBody>
                  <a:tcPr/>
                </a:tc>
              </a:tr>
              <a:tr h="437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781800" cy="736104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Основные параметры бюджета Ковалевского сельского поселения на </a:t>
            </a:r>
            <a:r>
              <a:rPr lang="ru-RU" sz="2000" dirty="0" smtClean="0"/>
              <a:t>2023-2025 годы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95626257"/>
              </p:ext>
            </p:extLst>
          </p:nvPr>
        </p:nvGraphicFramePr>
        <p:xfrm>
          <a:off x="539552" y="1628800"/>
          <a:ext cx="3657600" cy="4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Доходы</a:t>
                      </a:r>
                    </a:p>
                    <a:p>
                      <a:pPr algn="ctr"/>
                      <a:r>
                        <a:rPr lang="ru-RU" sz="1400" dirty="0" smtClean="0"/>
                        <a:t>8466,5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</a:p>
                    <a:p>
                      <a:pPr algn="ctr"/>
                      <a:r>
                        <a:rPr lang="ru-RU" sz="1400" dirty="0" smtClean="0"/>
                        <a:t>8466,5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sz="1200" dirty="0" smtClean="0"/>
                        <a:t>621,4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Культура</a:t>
                      </a:r>
                    </a:p>
                    <a:p>
                      <a:pPr algn="ctr"/>
                      <a:r>
                        <a:rPr lang="ru-RU" sz="1200" dirty="0" smtClean="0"/>
                        <a:t>1718,3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200" dirty="0" smtClean="0"/>
                        <a:t>0,0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200" dirty="0" smtClean="0"/>
                        <a:t>536,0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sz="1200" dirty="0" smtClean="0"/>
                        <a:t>1484,2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sz="1200" dirty="0" smtClean="0"/>
                        <a:t>254,8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sz="1200" dirty="0" smtClean="0"/>
                        <a:t>6360,1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sz="1200" dirty="0" smtClean="0"/>
                        <a:t>0,8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Иные расходы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5957,4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6682502"/>
              </p:ext>
            </p:extLst>
          </p:nvPr>
        </p:nvGraphicFramePr>
        <p:xfrm>
          <a:off x="4932040" y="1628800"/>
          <a:ext cx="3657600" cy="4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92940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2025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Доходы</a:t>
                      </a:r>
                    </a:p>
                    <a:p>
                      <a:pPr algn="ctr"/>
                      <a:r>
                        <a:rPr lang="ru-RU" sz="1400" dirty="0" smtClean="0"/>
                        <a:t>8291,5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</a:p>
                    <a:p>
                      <a:pPr algn="ctr"/>
                      <a:r>
                        <a:rPr lang="ru-RU" sz="1400" dirty="0" smtClean="0"/>
                        <a:t>8291,5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sz="1200" dirty="0" smtClean="0"/>
                        <a:t>648,3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Культура</a:t>
                      </a:r>
                      <a:endParaRPr lang="ru-RU" sz="1200" dirty="0"/>
                    </a:p>
                    <a:p>
                      <a:pPr algn="ctr"/>
                      <a:r>
                        <a:rPr lang="ru-RU" sz="1200" dirty="0" smtClean="0"/>
                        <a:t>1828,1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200" dirty="0" smtClean="0"/>
                        <a:t>0,02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200" dirty="0" smtClean="0"/>
                        <a:t>536,0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sz="1200" dirty="0" smtClean="0"/>
                        <a:t>1543,6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sz="1200" dirty="0" smtClean="0"/>
                        <a:t>6098,8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sz="1200" dirty="0" smtClean="0"/>
                        <a:t>0,8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Иные расходы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5927,4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86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3496</TotalTime>
  <Words>873</Words>
  <Application>Microsoft Office PowerPoint</Application>
  <PresentationFormat>Экран (4:3)</PresentationFormat>
  <Paragraphs>325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 Основа формирования проекта бюджета  Ковалевского сельского поселения  на 2021 год и плановый период 2023 и 2025 годов:</vt:lpstr>
      <vt:lpstr>Проект бюджета на 2023 год и на плановый период 2024 и 2025 годов направлен на решение следующих ключевых задач:</vt:lpstr>
      <vt:lpstr>Основные характеристики бюджета на 2023-2025 годы </vt:lpstr>
      <vt:lpstr>Основные параметры бюджета Ковалевского сельского поселения на 2023 год</vt:lpstr>
      <vt:lpstr>Основные параметры бюджета Ковалевского сельского поселения на 2023-2025 годы</vt:lpstr>
      <vt:lpstr>  </vt:lpstr>
      <vt:lpstr>Презентация PowerPoint</vt:lpstr>
      <vt:lpstr>Собственные доходы Ковалевского сельского поселения</vt:lpstr>
      <vt:lpstr>Структура налоговых и неналоговых доходов бюджета Ковалевского сельского поселения</vt:lpstr>
      <vt:lpstr>Динамика поступлений налога на доходы физических лиц в бюджет Ковалевского сельского поселения</vt:lpstr>
      <vt:lpstr>Безвозмездные поступления*</vt:lpstr>
      <vt:lpstr>Презентация PowerPoint</vt:lpstr>
      <vt:lpstr> Расходы бюджета поселения </vt:lpstr>
      <vt:lpstr>Муниципальные программы Ковалевского сельского поселения в бюджете поселения</vt:lpstr>
      <vt:lpstr>Расходы бюджета поселения, формируемые в рамках муниципальных программ Ковалевского сельского поселения, и непрограммные расходы </vt:lpstr>
      <vt:lpstr>Расходы на культуру</vt:lpstr>
      <vt:lpstr>Расходы на жилищно-коммунальное хозяйство</vt:lpstr>
      <vt:lpstr>Программная структура расходов бюджета поселения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Ковалевского сельского поселения</dc:title>
  <dc:creator>1</dc:creator>
  <cp:lastModifiedBy>1</cp:lastModifiedBy>
  <cp:revision>282</cp:revision>
  <cp:lastPrinted>2020-01-15T12:00:40Z</cp:lastPrinted>
  <dcterms:created xsi:type="dcterms:W3CDTF">2017-02-28T06:13:23Z</dcterms:created>
  <dcterms:modified xsi:type="dcterms:W3CDTF">2022-11-23T07:10:58Z</dcterms:modified>
</cp:coreProperties>
</file>