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5"/>
  </p:notesMasterIdLst>
  <p:sldIdLst>
    <p:sldId id="256" r:id="rId2"/>
    <p:sldId id="258" r:id="rId3"/>
    <p:sldId id="269" r:id="rId4"/>
    <p:sldId id="257" r:id="rId5"/>
    <p:sldId id="259" r:id="rId6"/>
    <p:sldId id="260" r:id="rId7"/>
    <p:sldId id="261" r:id="rId8"/>
    <p:sldId id="262" r:id="rId9"/>
    <p:sldId id="272" r:id="rId10"/>
    <p:sldId id="263" r:id="rId11"/>
    <p:sldId id="273" r:id="rId12"/>
    <p:sldId id="274" r:id="rId13"/>
    <p:sldId id="275" r:id="rId14"/>
    <p:sldId id="276" r:id="rId15"/>
    <p:sldId id="277" r:id="rId16"/>
    <p:sldId id="266" r:id="rId17"/>
    <p:sldId id="278" r:id="rId18"/>
    <p:sldId id="280" r:id="rId19"/>
    <p:sldId id="281" r:id="rId20"/>
    <p:sldId id="267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>
        <p:scale>
          <a:sx n="73" d="100"/>
          <a:sy n="73" d="100"/>
        </p:scale>
        <p:origin x="-107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всего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11201.7</c:v>
                </c:pt>
                <c:pt idx="1">
                  <c:v>21050.400000000001</c:v>
                </c:pt>
                <c:pt idx="2">
                  <c:v>10746.2</c:v>
                </c:pt>
                <c:pt idx="3">
                  <c:v>7820.2</c:v>
                </c:pt>
                <c:pt idx="4">
                  <c:v>7788.3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574080"/>
        <c:axId val="52575616"/>
        <c:axId val="0"/>
      </c:bar3DChart>
      <c:catAx>
        <c:axId val="5257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2575616"/>
        <c:crosses val="autoZero"/>
        <c:auto val="1"/>
        <c:lblAlgn val="ctr"/>
        <c:lblOffset val="100"/>
        <c:noMultiLvlLbl val="0"/>
      </c:catAx>
      <c:valAx>
        <c:axId val="52575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574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факт 2020 года</c:v>
                </c:pt>
                <c:pt idx="1">
                  <c:v>план 2021 года</c:v>
                </c:pt>
                <c:pt idx="2">
                  <c:v>план 2022 года</c:v>
                </c:pt>
                <c:pt idx="3">
                  <c:v>план 2023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2027.8</c:v>
                </c:pt>
                <c:pt idx="1">
                  <c:v>2306.6999999999998</c:v>
                </c:pt>
                <c:pt idx="2" formatCode="0.0">
                  <c:v>2383.8000000000002</c:v>
                </c:pt>
                <c:pt idx="3">
                  <c:v>2571.9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34247552"/>
        <c:axId val="53627904"/>
        <c:axId val="0"/>
      </c:bar3DChart>
      <c:catAx>
        <c:axId val="13424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627904"/>
        <c:crosses val="autoZero"/>
        <c:auto val="1"/>
        <c:lblAlgn val="ctr"/>
        <c:lblOffset val="100"/>
        <c:noMultiLvlLbl val="0"/>
      </c:catAx>
      <c:valAx>
        <c:axId val="5362790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34247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03781394829731"/>
          <c:y val="0.50925245218636961"/>
          <c:w val="0.19816436070604004"/>
          <c:h val="7.453018011707822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977421218609614E-2"/>
          <c:y val="0.18786140164320367"/>
          <c:w val="0.5435429874885116"/>
          <c:h val="0.727761289310006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- 447,2</c:v>
                </c:pt>
                <c:pt idx="1">
                  <c:v>Налоги на совокупный доход - 406,1</c:v>
                </c:pt>
                <c:pt idx="2">
                  <c:v>Налог на имущество - 1446,1</c:v>
                </c:pt>
                <c:pt idx="3">
                  <c:v>Неналоговые доходы - 7,3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447.2</c:v>
                </c:pt>
                <c:pt idx="1">
                  <c:v>406.1</c:v>
                </c:pt>
                <c:pt idx="2">
                  <c:v>1446.1</c:v>
                </c:pt>
                <c:pt idx="3">
                  <c:v>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тыс.рублей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Налог на доходы физических лиц - 447,2</c:v>
                </c:pt>
                <c:pt idx="1">
                  <c:v>Налоги на совокупный доход - 406,1</c:v>
                </c:pt>
                <c:pt idx="2">
                  <c:v>Налог на имущество - 1446,1</c:v>
                </c:pt>
                <c:pt idx="3">
                  <c:v>Неналоговые доходы - 7,3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4.1614710316204791E-2</c:v>
                </c:pt>
                <c:pt idx="1">
                  <c:v>3.7790102547877388E-2</c:v>
                </c:pt>
                <c:pt idx="2">
                  <c:v>0.13456849863207457</c:v>
                </c:pt>
                <c:pt idx="3">
                  <c:v>6.7930989559099959E-4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3920040297993"/>
          <c:y val="7.5522361175441324E-2"/>
          <c:w val="0.32932431556645758"/>
          <c:h val="0.786563397717713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468013468013467E-2"/>
                  <c:y val="-0.28877047454629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84511784511816E-2"/>
                  <c:y val="-0.32620341909133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784511784511785E-2"/>
                  <c:y val="-0.28342245989304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0505050505051125E-3"/>
                  <c:y val="-0.31550802139037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101010101010102E-2"/>
                  <c:y val="-0.30481304475977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437.4</c:v>
                </c:pt>
                <c:pt idx="1">
                  <c:v>538.1</c:v>
                </c:pt>
                <c:pt idx="2">
                  <c:v>447.2</c:v>
                </c:pt>
                <c:pt idx="3" formatCode="0.0">
                  <c:v>456.2</c:v>
                </c:pt>
                <c:pt idx="4">
                  <c:v>469.3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345344"/>
        <c:axId val="144367616"/>
        <c:axId val="0"/>
      </c:bar3DChart>
      <c:catAx>
        <c:axId val="144345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44367616"/>
        <c:crosses val="autoZero"/>
        <c:auto val="1"/>
        <c:lblAlgn val="ctr"/>
        <c:lblOffset val="100"/>
        <c:noMultiLvlLbl val="0"/>
      </c:catAx>
      <c:valAx>
        <c:axId val="1443676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44345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</a:t>
            </a:r>
            <a:r>
              <a:rPr lang="ru-RU" dirty="0" smtClean="0"/>
              <a:t>расходов </a:t>
            </a:r>
            <a:r>
              <a:rPr lang="ru-RU" dirty="0"/>
              <a:t>бюджета Ковалевского сельского поселения в </a:t>
            </a:r>
            <a:r>
              <a:rPr lang="ru-RU" dirty="0" smtClean="0"/>
              <a:t>2021</a:t>
            </a:r>
            <a:r>
              <a:rPr lang="ru-RU" baseline="0" dirty="0" smtClean="0"/>
              <a:t> </a:t>
            </a:r>
            <a:r>
              <a:rPr lang="ru-RU" dirty="0" smtClean="0"/>
              <a:t>г</a:t>
            </a:r>
            <a:endParaRPr lang="ru-RU" dirty="0"/>
          </a:p>
        </c:rich>
      </c:tx>
      <c:layout>
        <c:manualLayout>
          <c:xMode val="edge"/>
          <c:yMode val="edge"/>
          <c:x val="0.12497076023391814"/>
          <c:y val="4.409232307521386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собственных доходов бюджета Ковалевского сельского поселения в 2017 г</c:v>
                </c:pt>
              </c:strCache>
            </c:strRef>
          </c:tx>
          <c:dLbls>
            <c:dLbl>
              <c:idx val="3"/>
              <c:layout>
                <c:manualLayout>
                  <c:x val="4.0124269005847951E-2"/>
                  <c:y val="4.2112271616285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вопросы-5071,20 тыс.руб.</c:v>
                </c:pt>
                <c:pt idx="1">
                  <c:v>Национальная безопасность и правоохранительная деятельность-25,0 тыс. рублей</c:v>
                </c:pt>
                <c:pt idx="2">
                  <c:v>Жилищно-коммунальное хозяйство-2538,5 тыс.руб</c:v>
                </c:pt>
                <c:pt idx="3">
                  <c:v>Образование-10,0 тыс.руб</c:v>
                </c:pt>
                <c:pt idx="4">
                  <c:v>Культура, кинематография-2045,20 тыс.руб</c:v>
                </c:pt>
                <c:pt idx="5">
                  <c:v>Физическая культура и спорт-10,0 тыс.руб</c:v>
                </c:pt>
                <c:pt idx="6">
                  <c:v>Национальная оборона -207,3 тыс.рублей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 formatCode="0.00%">
                  <c:v>0.48399999999999999</c:v>
                </c:pt>
                <c:pt idx="1">
                  <c:v>2E-3</c:v>
                </c:pt>
                <c:pt idx="2" formatCode="0.00%">
                  <c:v>0.47099999999999997</c:v>
                </c:pt>
                <c:pt idx="3" formatCode="0.00%">
                  <c:v>1E-3</c:v>
                </c:pt>
                <c:pt idx="4" formatCode="0.00%">
                  <c:v>0.19</c:v>
                </c:pt>
                <c:pt idx="5" formatCode="0.00%">
                  <c:v>5.0000000000000001E-3</c:v>
                </c:pt>
                <c:pt idx="6" formatCode="0.00%">
                  <c:v>5.2999999999999999E-2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257309941520466"/>
          <c:y val="0.14671633707365847"/>
          <c:w val="0.33771929824561403"/>
          <c:h val="0.79779665555262902"/>
        </c:manualLayout>
      </c:layout>
      <c:overlay val="0"/>
      <c:txPr>
        <a:bodyPr/>
        <a:lstStyle/>
        <a:p>
          <a:pPr>
            <a:defRPr sz="1200" kern="3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4867927233256"/>
          <c:y val="2.623817088316887E-2"/>
          <c:w val="0.52808703131960122"/>
          <c:h val="0.806360445854274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Ковалевского сельского поселения, формируемые в рамках муниципальных программ Красносулинского района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4619883040935672E-3"/>
                  <c:y val="5.6120665617607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 проект</c:v>
                </c:pt>
                <c:pt idx="1">
                  <c:v>2021 год проект </c:v>
                </c:pt>
                <c:pt idx="2">
                  <c:v>2022 год проект</c:v>
                </c:pt>
                <c:pt idx="3">
                  <c:v>2023 год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16565.599999999999</c:v>
                </c:pt>
                <c:pt idx="1">
                  <c:v>10166.1</c:v>
                </c:pt>
                <c:pt idx="2">
                  <c:v>7380</c:v>
                </c:pt>
                <c:pt idx="3">
                  <c:v>7368.6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непрограмные расходы бюджета Ковалевского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 проект</c:v>
                </c:pt>
                <c:pt idx="1">
                  <c:v>2021 год проект </c:v>
                </c:pt>
                <c:pt idx="2">
                  <c:v>2022 год проект</c:v>
                </c:pt>
                <c:pt idx="3">
                  <c:v>2023 год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4413.5</c:v>
                </c:pt>
                <c:pt idx="1">
                  <c:v>580.1</c:v>
                </c:pt>
                <c:pt idx="2">
                  <c:v>440.2</c:v>
                </c:pt>
                <c:pt idx="3">
                  <c:v>419.7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988288"/>
        <c:axId val="148989824"/>
        <c:axId val="0"/>
      </c:bar3DChart>
      <c:catAx>
        <c:axId val="148988288"/>
        <c:scaling>
          <c:orientation val="minMax"/>
        </c:scaling>
        <c:delete val="0"/>
        <c:axPos val="b"/>
        <c:majorTickMark val="out"/>
        <c:minorTickMark val="none"/>
        <c:tickLblPos val="nextTo"/>
        <c:crossAx val="148989824"/>
        <c:crosses val="autoZero"/>
        <c:auto val="1"/>
        <c:lblAlgn val="ctr"/>
        <c:lblOffset val="100"/>
        <c:noMultiLvlLbl val="0"/>
      </c:catAx>
      <c:valAx>
        <c:axId val="14898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988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08640666840746"/>
          <c:y val="0.13177059928664642"/>
          <c:w val="0.33566233506904442"/>
          <c:h val="0.862812921284036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277048702245553E-2"/>
          <c:y val="9.517960990170346E-2"/>
          <c:w val="0.66330695405498552"/>
          <c:h val="0.803104832484174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факт 2019 г</c:v>
                </c:pt>
                <c:pt idx="1">
                  <c:v>факт 2020 г</c:v>
                </c:pt>
                <c:pt idx="2">
                  <c:v>план 2021 г</c:v>
                </c:pt>
                <c:pt idx="3">
                  <c:v>план 2022 г</c:v>
                </c:pt>
                <c:pt idx="4">
                  <c:v>план 2023 г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1872.7</c:v>
                </c:pt>
                <c:pt idx="1">
                  <c:v>4153.6000000000004</c:v>
                </c:pt>
                <c:pt idx="2">
                  <c:v>2045.2</c:v>
                </c:pt>
                <c:pt idx="3">
                  <c:v>2123.1999999999998</c:v>
                </c:pt>
                <c:pt idx="4">
                  <c:v>2077.6999999999998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факт 2019 г</c:v>
                </c:pt>
                <c:pt idx="1">
                  <c:v>факт 2020 г</c:v>
                </c:pt>
                <c:pt idx="2">
                  <c:v>план 2021 г</c:v>
                </c:pt>
                <c:pt idx="3">
                  <c:v>план 2022 г</c:v>
                </c:pt>
                <c:pt idx="4">
                  <c:v>план 2023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1962.2</c:v>
                </c:pt>
                <c:pt idx="1">
                  <c:v>6100.7</c:v>
                </c:pt>
                <c:pt idx="2">
                  <c:v>2538.5</c:v>
                </c:pt>
                <c:pt idx="3">
                  <c:v>833.9</c:v>
                </c:pt>
                <c:pt idx="4">
                  <c:v>748.8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CBE5A1-CB6F-4C49-891E-BE28AA70E1AE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FBCB80-1B2B-4948-ABBB-D350E7F0C8D5}">
      <dgm:prSet phldrT="[Текст]"/>
      <dgm:spPr/>
      <dgm:t>
        <a:bodyPr/>
        <a:lstStyle/>
        <a:p>
          <a:r>
            <a:rPr lang="ru-RU" dirty="0" smtClean="0"/>
            <a:t> Основные приоритеты бюджетной политики:</a:t>
          </a:r>
          <a:endParaRPr lang="ru-RU" dirty="0"/>
        </a:p>
      </dgm:t>
    </dgm:pt>
    <dgm:pt modelId="{7EC61820-A075-46E5-869F-31259FD2004A}" type="parTrans" cxnId="{89338520-30BD-4BC0-B8EC-03C54054DF87}">
      <dgm:prSet/>
      <dgm:spPr/>
      <dgm:t>
        <a:bodyPr/>
        <a:lstStyle/>
        <a:p>
          <a:endParaRPr lang="ru-RU"/>
        </a:p>
      </dgm:t>
    </dgm:pt>
    <dgm:pt modelId="{5D633CE2-39E1-442B-85CF-D822FB82E22D}" type="sibTrans" cxnId="{89338520-30BD-4BC0-B8EC-03C54054DF87}">
      <dgm:prSet/>
      <dgm:spPr/>
      <dgm:t>
        <a:bodyPr/>
        <a:lstStyle/>
        <a:p>
          <a:endParaRPr lang="ru-RU"/>
        </a:p>
      </dgm:t>
    </dgm:pt>
    <dgm:pt modelId="{419E264B-0B32-44B3-AA0E-77B86A44E89D}">
      <dgm:prSet phldrT="[Текст]"/>
      <dgm:spPr/>
      <dgm:t>
        <a:bodyPr/>
        <a:lstStyle/>
        <a:p>
          <a:r>
            <a:rPr lang="ru-RU" dirty="0" smtClean="0"/>
            <a:t>наполняемость бюджета собственными доходами;</a:t>
          </a:r>
          <a:endParaRPr lang="ru-RU" dirty="0"/>
        </a:p>
      </dgm:t>
    </dgm:pt>
    <dgm:pt modelId="{1F3CBED5-274E-4BF9-A153-253E343F35A5}" type="parTrans" cxnId="{0524FB53-6FAE-4E76-9846-2580A1FDDD9E}">
      <dgm:prSet/>
      <dgm:spPr/>
      <dgm:t>
        <a:bodyPr/>
        <a:lstStyle/>
        <a:p>
          <a:endParaRPr lang="ru-RU"/>
        </a:p>
      </dgm:t>
    </dgm:pt>
    <dgm:pt modelId="{11B371D3-0205-407B-B0F5-B14D94F890AE}" type="sibTrans" cxnId="{0524FB53-6FAE-4E76-9846-2580A1FDDD9E}">
      <dgm:prSet/>
      <dgm:spPr/>
      <dgm:t>
        <a:bodyPr/>
        <a:lstStyle/>
        <a:p>
          <a:endParaRPr lang="ru-RU"/>
        </a:p>
      </dgm:t>
    </dgm:pt>
    <dgm:pt modelId="{4C757ECF-3F38-4455-A71C-6E49F27E722B}">
      <dgm:prSet phldrT="[Текст]"/>
      <dgm:spPr/>
      <dgm:t>
        <a:bodyPr/>
        <a:lstStyle/>
        <a:p>
          <a:r>
            <a:rPr lang="ru-RU" dirty="0" smtClean="0"/>
            <a:t>эффективное управление расходами;</a:t>
          </a:r>
          <a:endParaRPr lang="ru-RU" dirty="0"/>
        </a:p>
      </dgm:t>
    </dgm:pt>
    <dgm:pt modelId="{C6EEC1BD-37BE-467F-8468-313C4F7BAFC7}" type="parTrans" cxnId="{C51B05DA-E763-4B7C-8B71-2E876078BFA4}">
      <dgm:prSet/>
      <dgm:spPr/>
      <dgm:t>
        <a:bodyPr/>
        <a:lstStyle/>
        <a:p>
          <a:endParaRPr lang="ru-RU"/>
        </a:p>
      </dgm:t>
    </dgm:pt>
    <dgm:pt modelId="{341744CE-14D7-4480-BC61-9CAF54672922}" type="sibTrans" cxnId="{C51B05DA-E763-4B7C-8B71-2E876078BFA4}">
      <dgm:prSet/>
      <dgm:spPr/>
      <dgm:t>
        <a:bodyPr/>
        <a:lstStyle/>
        <a:p>
          <a:endParaRPr lang="ru-RU"/>
        </a:p>
      </dgm:t>
    </dgm:pt>
    <dgm:pt modelId="{67B687C2-92A9-4881-B832-A1B541E4CF78}">
      <dgm:prSet/>
      <dgm:spPr/>
      <dgm:t>
        <a:bodyPr/>
        <a:lstStyle/>
        <a:p>
          <a:r>
            <a:rPr lang="ru-RU" dirty="0" smtClean="0"/>
            <a:t>Первоочередные задачи:</a:t>
          </a:r>
          <a:endParaRPr lang="ru-RU" dirty="0"/>
        </a:p>
      </dgm:t>
    </dgm:pt>
    <dgm:pt modelId="{92795AB8-2426-4B38-A270-465488126317}" type="parTrans" cxnId="{4309A3C0-3B19-4063-90CD-0B8FF89E7B30}">
      <dgm:prSet/>
      <dgm:spPr/>
      <dgm:t>
        <a:bodyPr/>
        <a:lstStyle/>
        <a:p>
          <a:endParaRPr lang="ru-RU"/>
        </a:p>
      </dgm:t>
    </dgm:pt>
    <dgm:pt modelId="{CE3F0F80-3B02-4646-86EC-3715377C6D1A}" type="sibTrans" cxnId="{4309A3C0-3B19-4063-90CD-0B8FF89E7B30}">
      <dgm:prSet/>
      <dgm:spPr/>
      <dgm:t>
        <a:bodyPr/>
        <a:lstStyle/>
        <a:p>
          <a:endParaRPr lang="ru-RU"/>
        </a:p>
      </dgm:t>
    </dgm:pt>
    <dgm:pt modelId="{24AD9152-724D-4ADA-8E58-91C3C4A0F577}">
      <dgm:prSet/>
      <dgm:spPr/>
      <dgm:t>
        <a:bodyPr/>
        <a:lstStyle/>
        <a:p>
          <a:r>
            <a:rPr lang="ru-RU" dirty="0" smtClean="0"/>
            <a:t>предсказуемость и устойчивость бюджетной системы</a:t>
          </a:r>
          <a:endParaRPr lang="ru-RU" dirty="0"/>
        </a:p>
      </dgm:t>
    </dgm:pt>
    <dgm:pt modelId="{5BBCFE82-5E7E-40C6-8ED2-D267D5529CCB}" type="parTrans" cxnId="{CFED5F70-2879-48BC-BBE0-0A7111904C24}">
      <dgm:prSet/>
      <dgm:spPr/>
      <dgm:t>
        <a:bodyPr/>
        <a:lstStyle/>
        <a:p>
          <a:endParaRPr lang="ru-RU"/>
        </a:p>
      </dgm:t>
    </dgm:pt>
    <dgm:pt modelId="{D4E570FB-5B10-485B-A42C-CC860026A5A2}" type="sibTrans" cxnId="{CFED5F70-2879-48BC-BBE0-0A7111904C24}">
      <dgm:prSet/>
      <dgm:spPr/>
      <dgm:t>
        <a:bodyPr/>
        <a:lstStyle/>
        <a:p>
          <a:endParaRPr lang="ru-RU"/>
        </a:p>
      </dgm:t>
    </dgm:pt>
    <dgm:pt modelId="{096EE105-79CE-458E-AC6C-A0BEA4B6402E}">
      <dgm:prSet/>
      <dgm:spPr/>
      <dgm:t>
        <a:bodyPr/>
        <a:lstStyle/>
        <a:p>
          <a:r>
            <a:rPr lang="ru-RU" dirty="0" smtClean="0"/>
            <a:t>качественное и эффективное муниципальное управление</a:t>
          </a:r>
        </a:p>
      </dgm:t>
    </dgm:pt>
    <dgm:pt modelId="{14871E82-D6A8-4CEA-B9CB-FAED9EE3FB32}" type="parTrans" cxnId="{7D6989A6-0390-4B97-996C-92EEBF05B3C5}">
      <dgm:prSet/>
      <dgm:spPr/>
      <dgm:t>
        <a:bodyPr/>
        <a:lstStyle/>
        <a:p>
          <a:endParaRPr lang="ru-RU"/>
        </a:p>
      </dgm:t>
    </dgm:pt>
    <dgm:pt modelId="{E3557BC3-99A9-49D1-94BF-ADBE87487912}" type="sibTrans" cxnId="{7D6989A6-0390-4B97-996C-92EEBF05B3C5}">
      <dgm:prSet/>
      <dgm:spPr/>
      <dgm:t>
        <a:bodyPr/>
        <a:lstStyle/>
        <a:p>
          <a:endParaRPr lang="ru-RU"/>
        </a:p>
      </dgm:t>
    </dgm:pt>
    <dgm:pt modelId="{EAAC303C-C6CB-4CA3-BEFA-2A2B9425110F}">
      <dgm:prSet/>
      <dgm:spPr/>
      <dgm:t>
        <a:bodyPr/>
        <a:lstStyle/>
        <a:p>
          <a:r>
            <a:rPr lang="ru-RU" smtClean="0"/>
            <a:t>стабильность налоговых и неналоговых условий</a:t>
          </a:r>
        </a:p>
      </dgm:t>
    </dgm:pt>
    <dgm:pt modelId="{CFE4EAF0-A75D-47BE-B753-A795FFB5BE03}" type="parTrans" cxnId="{D55014A7-84C5-49BA-B8A1-8D722E71E0C7}">
      <dgm:prSet/>
      <dgm:spPr/>
      <dgm:t>
        <a:bodyPr/>
        <a:lstStyle/>
        <a:p>
          <a:endParaRPr lang="ru-RU"/>
        </a:p>
      </dgm:t>
    </dgm:pt>
    <dgm:pt modelId="{03F8831D-6159-40D9-BB9F-034551EC7103}" type="sibTrans" cxnId="{D55014A7-84C5-49BA-B8A1-8D722E71E0C7}">
      <dgm:prSet/>
      <dgm:spPr/>
      <dgm:t>
        <a:bodyPr/>
        <a:lstStyle/>
        <a:p>
          <a:endParaRPr lang="ru-RU"/>
        </a:p>
      </dgm:t>
    </dgm:pt>
    <dgm:pt modelId="{846992E7-03EA-4355-BB85-F907A4E8BE03}">
      <dgm:prSet/>
      <dgm:spPr/>
      <dgm:t>
        <a:bodyPr/>
        <a:lstStyle/>
        <a:p>
          <a:r>
            <a:rPr lang="ru-RU" dirty="0" smtClean="0"/>
            <a:t>инвестирование в человеческий капитал</a:t>
          </a:r>
        </a:p>
      </dgm:t>
    </dgm:pt>
    <dgm:pt modelId="{A630471E-F5C3-4006-83B4-019D4B5F60DC}" type="parTrans" cxnId="{94A302A4-A836-498F-B590-F2CB0F4AA2A3}">
      <dgm:prSet/>
      <dgm:spPr/>
      <dgm:t>
        <a:bodyPr/>
        <a:lstStyle/>
        <a:p>
          <a:endParaRPr lang="ru-RU"/>
        </a:p>
      </dgm:t>
    </dgm:pt>
    <dgm:pt modelId="{0E40C0A1-B089-40CE-B77E-917CF074E708}" type="sibTrans" cxnId="{94A302A4-A836-498F-B590-F2CB0F4AA2A3}">
      <dgm:prSet/>
      <dgm:spPr/>
      <dgm:t>
        <a:bodyPr/>
        <a:lstStyle/>
        <a:p>
          <a:endParaRPr lang="ru-RU"/>
        </a:p>
      </dgm:t>
    </dgm:pt>
    <dgm:pt modelId="{492F22BC-04E6-421C-9A51-FBDB18199D8F}" type="pres">
      <dgm:prSet presAssocID="{3FCBE5A1-CB6F-4C49-891E-BE28AA70E1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1C5DD4-BC22-4FED-B70C-CC69416646BF}" type="pres">
      <dgm:prSet presAssocID="{25FBCB80-1B2B-4948-ABBB-D350E7F0C8D5}" presName="parentLin" presStyleCnt="0"/>
      <dgm:spPr/>
    </dgm:pt>
    <dgm:pt modelId="{E4032B56-76FA-41B0-9C20-495D0BF5CAB1}" type="pres">
      <dgm:prSet presAssocID="{25FBCB80-1B2B-4948-ABBB-D350E7F0C8D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A3419C3-4A48-4E8B-B46E-1686091677B4}" type="pres">
      <dgm:prSet presAssocID="{25FBCB80-1B2B-4948-ABBB-D350E7F0C8D5}" presName="parentText" presStyleLbl="node1" presStyleIdx="0" presStyleCnt="2" custScaleX="107099" custScaleY="89334" custLinFactNeighborX="-62101" custLinFactNeighborY="-38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036F3-CF0F-4135-B16C-94786AA61287}" type="pres">
      <dgm:prSet presAssocID="{25FBCB80-1B2B-4948-ABBB-D350E7F0C8D5}" presName="negativeSpace" presStyleCnt="0"/>
      <dgm:spPr/>
    </dgm:pt>
    <dgm:pt modelId="{6C230089-8977-40E0-9B37-D4E3EE096CAF}" type="pres">
      <dgm:prSet presAssocID="{25FBCB80-1B2B-4948-ABBB-D350E7F0C8D5}" presName="childText" presStyleLbl="conFgAcc1" presStyleIdx="0" presStyleCnt="2" custScaleX="92858" custScaleY="135420" custLinFactY="3389" custLinFactNeighborX="27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FE201-59A4-4A87-895A-CB3528A92B3C}" type="pres">
      <dgm:prSet presAssocID="{5D633CE2-39E1-442B-85CF-D822FB82E22D}" presName="spaceBetweenRectangles" presStyleCnt="0"/>
      <dgm:spPr/>
    </dgm:pt>
    <dgm:pt modelId="{B5CD8472-581F-408B-8F46-340DA9AE2C11}" type="pres">
      <dgm:prSet presAssocID="{67B687C2-92A9-4881-B832-A1B541E4CF78}" presName="parentLin" presStyleCnt="0"/>
      <dgm:spPr/>
    </dgm:pt>
    <dgm:pt modelId="{A6794DBA-41DD-4510-B1EB-69E579E5AC79}" type="pres">
      <dgm:prSet presAssocID="{67B687C2-92A9-4881-B832-A1B541E4CF7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E986C5F-46E3-4F9D-94D1-37848C44EF22}" type="pres">
      <dgm:prSet presAssocID="{67B687C2-92A9-4881-B832-A1B541E4CF78}" presName="parentText" presStyleLbl="node1" presStyleIdx="1" presStyleCnt="2" custScaleX="106726" custScaleY="102592" custLinFactNeighborX="-45333" custLinFactNeighborY="275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E70B0-F62C-4280-9EAA-5CBE6922E9E2}" type="pres">
      <dgm:prSet presAssocID="{67B687C2-92A9-4881-B832-A1B541E4CF78}" presName="negativeSpace" presStyleCnt="0"/>
      <dgm:spPr/>
    </dgm:pt>
    <dgm:pt modelId="{2516F808-8057-4FE7-8DDC-68DC8626B50D}" type="pres">
      <dgm:prSet presAssocID="{67B687C2-92A9-4881-B832-A1B541E4CF78}" presName="childText" presStyleLbl="conFgAcc1" presStyleIdx="1" presStyleCnt="2" custScaleX="92856" custScaleY="81662" custLinFactY="11178" custLinFactNeighborX="27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4A624D-A13C-4D38-B36C-E7B82755E7BF}" type="presOf" srcId="{25FBCB80-1B2B-4948-ABBB-D350E7F0C8D5}" destId="{E4032B56-76FA-41B0-9C20-495D0BF5CAB1}" srcOrd="0" destOrd="0" presId="urn:microsoft.com/office/officeart/2005/8/layout/list1"/>
    <dgm:cxn modelId="{7D6989A6-0390-4B97-996C-92EEBF05B3C5}" srcId="{67B687C2-92A9-4881-B832-A1B541E4CF78}" destId="{096EE105-79CE-458E-AC6C-A0BEA4B6402E}" srcOrd="3" destOrd="0" parTransId="{14871E82-D6A8-4CEA-B9CB-FAED9EE3FB32}" sibTransId="{E3557BC3-99A9-49D1-94BF-ADBE87487912}"/>
    <dgm:cxn modelId="{D69D4974-FB48-4DF5-B519-2078E5EFB0A5}" type="presOf" srcId="{67B687C2-92A9-4881-B832-A1B541E4CF78}" destId="{A6794DBA-41DD-4510-B1EB-69E579E5AC79}" srcOrd="0" destOrd="0" presId="urn:microsoft.com/office/officeart/2005/8/layout/list1"/>
    <dgm:cxn modelId="{5F2306CE-5130-41E5-81C4-5399409FE5A7}" type="presOf" srcId="{24AD9152-724D-4ADA-8E58-91C3C4A0F577}" destId="{2516F808-8057-4FE7-8DDC-68DC8626B50D}" srcOrd="0" destOrd="0" presId="urn:microsoft.com/office/officeart/2005/8/layout/list1"/>
    <dgm:cxn modelId="{9B15C838-C936-426D-B025-67D22BA4833B}" type="presOf" srcId="{67B687C2-92A9-4881-B832-A1B541E4CF78}" destId="{AE986C5F-46E3-4F9D-94D1-37848C44EF22}" srcOrd="1" destOrd="0" presId="urn:microsoft.com/office/officeart/2005/8/layout/list1"/>
    <dgm:cxn modelId="{10AECE6C-E44C-4749-8BA8-B8FB2AD09579}" type="presOf" srcId="{846992E7-03EA-4355-BB85-F907A4E8BE03}" destId="{2516F808-8057-4FE7-8DDC-68DC8626B50D}" srcOrd="0" destOrd="1" presId="urn:microsoft.com/office/officeart/2005/8/layout/list1"/>
    <dgm:cxn modelId="{89A43526-3F9C-4609-BAAD-2208208B16AB}" type="presOf" srcId="{4C757ECF-3F38-4455-A71C-6E49F27E722B}" destId="{6C230089-8977-40E0-9B37-D4E3EE096CAF}" srcOrd="0" destOrd="1" presId="urn:microsoft.com/office/officeart/2005/8/layout/list1"/>
    <dgm:cxn modelId="{4309A3C0-3B19-4063-90CD-0B8FF89E7B30}" srcId="{3FCBE5A1-CB6F-4C49-891E-BE28AA70E1AE}" destId="{67B687C2-92A9-4881-B832-A1B541E4CF78}" srcOrd="1" destOrd="0" parTransId="{92795AB8-2426-4B38-A270-465488126317}" sibTransId="{CE3F0F80-3B02-4646-86EC-3715377C6D1A}"/>
    <dgm:cxn modelId="{94A302A4-A836-498F-B590-F2CB0F4AA2A3}" srcId="{67B687C2-92A9-4881-B832-A1B541E4CF78}" destId="{846992E7-03EA-4355-BB85-F907A4E8BE03}" srcOrd="1" destOrd="0" parTransId="{A630471E-F5C3-4006-83B4-019D4B5F60DC}" sibTransId="{0E40C0A1-B089-40CE-B77E-917CF074E708}"/>
    <dgm:cxn modelId="{5EDBFA86-9D47-453B-8D89-B9F6CE7AB86A}" type="presOf" srcId="{096EE105-79CE-458E-AC6C-A0BEA4B6402E}" destId="{2516F808-8057-4FE7-8DDC-68DC8626B50D}" srcOrd="0" destOrd="3" presId="urn:microsoft.com/office/officeart/2005/8/layout/list1"/>
    <dgm:cxn modelId="{0524FB53-6FAE-4E76-9846-2580A1FDDD9E}" srcId="{25FBCB80-1B2B-4948-ABBB-D350E7F0C8D5}" destId="{419E264B-0B32-44B3-AA0E-77B86A44E89D}" srcOrd="0" destOrd="0" parTransId="{1F3CBED5-274E-4BF9-A153-253E343F35A5}" sibTransId="{11B371D3-0205-407B-B0F5-B14D94F890AE}"/>
    <dgm:cxn modelId="{C51B05DA-E763-4B7C-8B71-2E876078BFA4}" srcId="{25FBCB80-1B2B-4948-ABBB-D350E7F0C8D5}" destId="{4C757ECF-3F38-4455-A71C-6E49F27E722B}" srcOrd="1" destOrd="0" parTransId="{C6EEC1BD-37BE-467F-8468-313C4F7BAFC7}" sibTransId="{341744CE-14D7-4480-BC61-9CAF54672922}"/>
    <dgm:cxn modelId="{CFED5F70-2879-48BC-BBE0-0A7111904C24}" srcId="{67B687C2-92A9-4881-B832-A1B541E4CF78}" destId="{24AD9152-724D-4ADA-8E58-91C3C4A0F577}" srcOrd="0" destOrd="0" parTransId="{5BBCFE82-5E7E-40C6-8ED2-D267D5529CCB}" sibTransId="{D4E570FB-5B10-485B-A42C-CC860026A5A2}"/>
    <dgm:cxn modelId="{CBCFDD6D-072C-4F59-9CFD-4DF753E3BD18}" type="presOf" srcId="{419E264B-0B32-44B3-AA0E-77B86A44E89D}" destId="{6C230089-8977-40E0-9B37-D4E3EE096CAF}" srcOrd="0" destOrd="0" presId="urn:microsoft.com/office/officeart/2005/8/layout/list1"/>
    <dgm:cxn modelId="{D55014A7-84C5-49BA-B8A1-8D722E71E0C7}" srcId="{67B687C2-92A9-4881-B832-A1B541E4CF78}" destId="{EAAC303C-C6CB-4CA3-BEFA-2A2B9425110F}" srcOrd="2" destOrd="0" parTransId="{CFE4EAF0-A75D-47BE-B753-A795FFB5BE03}" sibTransId="{03F8831D-6159-40D9-BB9F-034551EC7103}"/>
    <dgm:cxn modelId="{5D9C240A-6569-4108-8227-1BF98DAEC157}" type="presOf" srcId="{EAAC303C-C6CB-4CA3-BEFA-2A2B9425110F}" destId="{2516F808-8057-4FE7-8DDC-68DC8626B50D}" srcOrd="0" destOrd="2" presId="urn:microsoft.com/office/officeart/2005/8/layout/list1"/>
    <dgm:cxn modelId="{C5FDD2C8-4DBD-4464-980F-9F7DC4BCA326}" type="presOf" srcId="{25FBCB80-1B2B-4948-ABBB-D350E7F0C8D5}" destId="{AA3419C3-4A48-4E8B-B46E-1686091677B4}" srcOrd="1" destOrd="0" presId="urn:microsoft.com/office/officeart/2005/8/layout/list1"/>
    <dgm:cxn modelId="{89338520-30BD-4BC0-B8EC-03C54054DF87}" srcId="{3FCBE5A1-CB6F-4C49-891E-BE28AA70E1AE}" destId="{25FBCB80-1B2B-4948-ABBB-D350E7F0C8D5}" srcOrd="0" destOrd="0" parTransId="{7EC61820-A075-46E5-869F-31259FD2004A}" sibTransId="{5D633CE2-39E1-442B-85CF-D822FB82E22D}"/>
    <dgm:cxn modelId="{852BF935-7CFF-41C4-BD6D-16B4E6A6B3A3}" type="presOf" srcId="{3FCBE5A1-CB6F-4C49-891E-BE28AA70E1AE}" destId="{492F22BC-04E6-421C-9A51-FBDB18199D8F}" srcOrd="0" destOrd="0" presId="urn:microsoft.com/office/officeart/2005/8/layout/list1"/>
    <dgm:cxn modelId="{3BB71E25-DFAA-421E-B163-B1EB41736D54}" type="presParOf" srcId="{492F22BC-04E6-421C-9A51-FBDB18199D8F}" destId="{961C5DD4-BC22-4FED-B70C-CC69416646BF}" srcOrd="0" destOrd="0" presId="urn:microsoft.com/office/officeart/2005/8/layout/list1"/>
    <dgm:cxn modelId="{86FF0C66-C9F1-47E0-9696-679FB035561B}" type="presParOf" srcId="{961C5DD4-BC22-4FED-B70C-CC69416646BF}" destId="{E4032B56-76FA-41B0-9C20-495D0BF5CAB1}" srcOrd="0" destOrd="0" presId="urn:microsoft.com/office/officeart/2005/8/layout/list1"/>
    <dgm:cxn modelId="{B46832B8-0545-47B7-8D17-09C2F776F65C}" type="presParOf" srcId="{961C5DD4-BC22-4FED-B70C-CC69416646BF}" destId="{AA3419C3-4A48-4E8B-B46E-1686091677B4}" srcOrd="1" destOrd="0" presId="urn:microsoft.com/office/officeart/2005/8/layout/list1"/>
    <dgm:cxn modelId="{D2DC4407-D512-41EC-9987-0FB12240941B}" type="presParOf" srcId="{492F22BC-04E6-421C-9A51-FBDB18199D8F}" destId="{0CC036F3-CF0F-4135-B16C-94786AA61287}" srcOrd="1" destOrd="0" presId="urn:microsoft.com/office/officeart/2005/8/layout/list1"/>
    <dgm:cxn modelId="{862B7C30-FB28-4972-B3A4-1FD3895268A1}" type="presParOf" srcId="{492F22BC-04E6-421C-9A51-FBDB18199D8F}" destId="{6C230089-8977-40E0-9B37-D4E3EE096CAF}" srcOrd="2" destOrd="0" presId="urn:microsoft.com/office/officeart/2005/8/layout/list1"/>
    <dgm:cxn modelId="{42E5A1ED-CF66-4A3E-80D0-48BC18597500}" type="presParOf" srcId="{492F22BC-04E6-421C-9A51-FBDB18199D8F}" destId="{A80FE201-59A4-4A87-895A-CB3528A92B3C}" srcOrd="3" destOrd="0" presId="urn:microsoft.com/office/officeart/2005/8/layout/list1"/>
    <dgm:cxn modelId="{4A7E7FCD-716B-43DB-8096-06689E4450EA}" type="presParOf" srcId="{492F22BC-04E6-421C-9A51-FBDB18199D8F}" destId="{B5CD8472-581F-408B-8F46-340DA9AE2C11}" srcOrd="4" destOrd="0" presId="urn:microsoft.com/office/officeart/2005/8/layout/list1"/>
    <dgm:cxn modelId="{3B5C8921-51EE-4CD5-B7C8-5F2F21ACDC79}" type="presParOf" srcId="{B5CD8472-581F-408B-8F46-340DA9AE2C11}" destId="{A6794DBA-41DD-4510-B1EB-69E579E5AC79}" srcOrd="0" destOrd="0" presId="urn:microsoft.com/office/officeart/2005/8/layout/list1"/>
    <dgm:cxn modelId="{E0711C74-DBE5-48DC-897F-5BAA3E1A0750}" type="presParOf" srcId="{B5CD8472-581F-408B-8F46-340DA9AE2C11}" destId="{AE986C5F-46E3-4F9D-94D1-37848C44EF22}" srcOrd="1" destOrd="0" presId="urn:microsoft.com/office/officeart/2005/8/layout/list1"/>
    <dgm:cxn modelId="{25860871-17F6-4F38-8E5E-CA0511F9C567}" type="presParOf" srcId="{492F22BC-04E6-421C-9A51-FBDB18199D8F}" destId="{B28E70B0-F62C-4280-9EAA-5CBE6922E9E2}" srcOrd="5" destOrd="0" presId="urn:microsoft.com/office/officeart/2005/8/layout/list1"/>
    <dgm:cxn modelId="{09A4CF35-876E-49B8-92BF-F48B2D9AD994}" type="presParOf" srcId="{492F22BC-04E6-421C-9A51-FBDB18199D8F}" destId="{2516F808-8057-4FE7-8DDC-68DC8626B50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30089-8977-40E0-9B37-D4E3EE096CAF}">
      <dsp:nvSpPr>
        <dsp:cNvPr id="0" name=""/>
        <dsp:cNvSpPr/>
      </dsp:nvSpPr>
      <dsp:spPr>
        <a:xfrm>
          <a:off x="234720" y="1224130"/>
          <a:ext cx="7974993" cy="15399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6553" tIns="333248" rIns="66655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наполняемость бюджета собственными доходами;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эффективное управление расходами;</a:t>
          </a:r>
          <a:endParaRPr lang="ru-RU" sz="1600" kern="1200" dirty="0"/>
        </a:p>
      </dsp:txBody>
      <dsp:txXfrm>
        <a:off x="234720" y="1224130"/>
        <a:ext cx="7974993" cy="1539928"/>
      </dsp:txXfrm>
    </dsp:sp>
    <dsp:sp modelId="{AA3419C3-4A48-4E8B-B46E-1686091677B4}">
      <dsp:nvSpPr>
        <dsp:cNvPr id="0" name=""/>
        <dsp:cNvSpPr/>
      </dsp:nvSpPr>
      <dsp:spPr>
        <a:xfrm>
          <a:off x="162745" y="648069"/>
          <a:ext cx="6438644" cy="5010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234" tIns="0" rIns="2272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Основные приоритеты бюджетной политики:</a:t>
          </a:r>
          <a:endParaRPr lang="ru-RU" sz="1600" kern="1200" dirty="0"/>
        </a:p>
      </dsp:txBody>
      <dsp:txXfrm>
        <a:off x="187205" y="672529"/>
        <a:ext cx="6389724" cy="452136"/>
      </dsp:txXfrm>
    </dsp:sp>
    <dsp:sp modelId="{2516F808-8057-4FE7-8DDC-68DC8626B50D}">
      <dsp:nvSpPr>
        <dsp:cNvPr id="0" name=""/>
        <dsp:cNvSpPr/>
      </dsp:nvSpPr>
      <dsp:spPr>
        <a:xfrm>
          <a:off x="234720" y="3528400"/>
          <a:ext cx="7974821" cy="16617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6553" tIns="333248" rIns="66655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предсказуемость и устойчивость бюджетной системы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инвестирование в человеческий капитал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стабильность налоговых и неналоговых условий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качественное и эффективное муниципальное управление</a:t>
          </a:r>
        </a:p>
      </dsp:txBody>
      <dsp:txXfrm>
        <a:off x="234720" y="3528400"/>
        <a:ext cx="7974821" cy="1661740"/>
      </dsp:txXfrm>
    </dsp:sp>
    <dsp:sp modelId="{AE986C5F-46E3-4F9D-94D1-37848C44EF22}">
      <dsp:nvSpPr>
        <dsp:cNvPr id="0" name=""/>
        <dsp:cNvSpPr/>
      </dsp:nvSpPr>
      <dsp:spPr>
        <a:xfrm>
          <a:off x="234750" y="2880318"/>
          <a:ext cx="6416220" cy="5754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234" tIns="0" rIns="2272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Первоочередные задачи:</a:t>
          </a:r>
          <a:endParaRPr lang="ru-RU" sz="1600" kern="1200" dirty="0"/>
        </a:p>
      </dsp:txBody>
      <dsp:txXfrm>
        <a:off x="262840" y="2908408"/>
        <a:ext cx="6360040" cy="519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2D992-CF51-4822-897A-14622F340026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B1138-828E-4C1F-B324-FDC2A12CB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0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1138-828E-4C1F-B324-FDC2A12CB9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9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1138-828E-4C1F-B324-FDC2A12CB9D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2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1138-828E-4C1F-B324-FDC2A12CB9D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5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000\ФОТКИ\фото\20150428_173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5" y="-123206"/>
            <a:ext cx="9168704" cy="69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rot="10800000" flipV="1">
            <a:off x="251520" y="1268760"/>
            <a:ext cx="3528391" cy="2304256"/>
          </a:xfrm>
        </p:spPr>
        <p:txBody>
          <a:bodyPr>
            <a:normAutofit/>
          </a:bodyPr>
          <a:lstStyle/>
          <a:p>
            <a:pPr lvl="0" algn="ctr">
              <a:buClr>
                <a:srgbClr val="F0A22E"/>
              </a:buClr>
            </a:pPr>
            <a:r>
              <a:rPr lang="ru-RU" sz="2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Красносулинского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района</a:t>
            </a:r>
          </a:p>
          <a:p>
            <a:pPr lvl="0" algn="ctr">
              <a:buClr>
                <a:srgbClr val="F0A22E"/>
              </a:buClr>
            </a:pPr>
            <a:r>
              <a:rPr lang="ru-RU" sz="20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На </a:t>
            </a:r>
            <a:r>
              <a:rPr lang="ru-RU" sz="2000" b="1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2021 </a:t>
            </a:r>
            <a:r>
              <a:rPr lang="ru-RU" sz="20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год </a:t>
            </a:r>
          </a:p>
          <a:p>
            <a:pPr lvl="0" algn="ctr">
              <a:buClr>
                <a:srgbClr val="F0A22E"/>
              </a:buClr>
            </a:pPr>
            <a:r>
              <a:rPr lang="ru-RU" sz="20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и </a:t>
            </a:r>
            <a:r>
              <a:rPr lang="ru-RU" sz="2000" b="1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плановый </a:t>
            </a:r>
            <a:r>
              <a:rPr lang="ru-RU" sz="20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период </a:t>
            </a:r>
            <a:r>
              <a:rPr lang="ru-RU" sz="2000" b="1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2022-2023 годов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/>
            </a:endParaRPr>
          </a:p>
          <a:p>
            <a:pPr lvl="0" algn="ctr">
              <a:buClr>
                <a:srgbClr val="F0A22E"/>
              </a:buClr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Ковалевского сельского поселения  </a:t>
            </a:r>
          </a:p>
          <a:p>
            <a:pPr lvl="0" algn="ctr">
              <a:buClr>
                <a:srgbClr val="F0A22E"/>
              </a:buClr>
            </a:pPr>
            <a:endParaRPr lang="ru-RU" sz="2000" b="1" spc="50" dirty="0">
              <a:ln w="11430"/>
              <a:gradFill>
                <a:gsLst>
                  <a:gs pos="25000">
                    <a:srgbClr val="A5644E">
                      <a:satMod val="155000"/>
                    </a:srgbClr>
                  </a:gs>
                  <a:gs pos="100000">
                    <a:srgbClr val="A5644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Medium"/>
            </a:endParaRPr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-99392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anose="03020402040406030203" pitchFamily="66" charset="-78"/>
              </a:rPr>
              <a:t>Проект БЮДЖЕТА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0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300269"/>
              </p:ext>
            </p:extLst>
          </p:nvPr>
        </p:nvGraphicFramePr>
        <p:xfrm>
          <a:off x="539552" y="1124744"/>
          <a:ext cx="797584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35696" y="404664"/>
            <a:ext cx="523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t>Динамика доходов бюджета поселения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70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736970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56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781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Собственные доходы </a:t>
            </a:r>
            <a:r>
              <a:rPr lang="ru-RU" sz="1800" dirty="0"/>
              <a:t>К</a:t>
            </a:r>
            <a:r>
              <a:rPr lang="ru-RU" sz="1800" dirty="0" smtClean="0"/>
              <a:t>овалевского сельского поселения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368199"/>
              </p:ext>
            </p:extLst>
          </p:nvPr>
        </p:nvGraphicFramePr>
        <p:xfrm>
          <a:off x="611188" y="908720"/>
          <a:ext cx="7777236" cy="518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18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781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Структура налоговых и неналоговых доходов бюджета Ковалевского сельского поселения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492961"/>
              </p:ext>
            </p:extLst>
          </p:nvPr>
        </p:nvGraphicFramePr>
        <p:xfrm>
          <a:off x="755650" y="1484784"/>
          <a:ext cx="799281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91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781800" cy="7527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>Динамика поступлений налога на доходы физических лиц в </a:t>
            </a:r>
            <a:r>
              <a:rPr lang="ru-RU" sz="2000" dirty="0" smtClean="0"/>
              <a:t>бюджет Ковалевского сельского </a:t>
            </a:r>
            <a:r>
              <a:rPr lang="ru-RU" sz="2000" dirty="0"/>
              <a:t>поселения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097675"/>
              </p:ext>
            </p:extLst>
          </p:nvPr>
        </p:nvGraphicFramePr>
        <p:xfrm>
          <a:off x="684213" y="1412875"/>
          <a:ext cx="7543800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86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781800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Безвозмездные поступления*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700565"/>
              </p:ext>
            </p:extLst>
          </p:nvPr>
        </p:nvGraphicFramePr>
        <p:xfrm>
          <a:off x="628052" y="1318763"/>
          <a:ext cx="7804347" cy="454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809"/>
                <a:gridCol w="1340910"/>
                <a:gridCol w="1117425"/>
                <a:gridCol w="1266415"/>
                <a:gridCol w="1024788"/>
              </a:tblGrid>
              <a:tr h="8130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</a:t>
                      </a:r>
                      <a:r>
                        <a:rPr lang="ru-RU" sz="1200" dirty="0" smtClean="0"/>
                        <a:t>год (фактическое исполнение)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</a:t>
                      </a:r>
                      <a:r>
                        <a:rPr lang="ru-RU" sz="1200" dirty="0" smtClean="0"/>
                        <a:t>год (проект)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</a:t>
                      </a:r>
                      <a:r>
                        <a:rPr lang="ru-RU" sz="1200" dirty="0" smtClean="0"/>
                        <a:t>год (проект)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</a:t>
                      </a:r>
                      <a:r>
                        <a:rPr lang="ru-RU" sz="1200" dirty="0" smtClean="0"/>
                        <a:t>год (проект)</a:t>
                      </a:r>
                      <a:endParaRPr lang="ru-RU" sz="1200" dirty="0"/>
                    </a:p>
                  </a:txBody>
                  <a:tcPr/>
                </a:tc>
              </a:tr>
              <a:tr h="47102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Безвозмездные поступления, 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19022,6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8439,5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5436,4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5216,4</a:t>
                      </a:r>
                      <a:endParaRPr lang="ru-RU" sz="1200" dirty="0"/>
                    </a:p>
                  </a:txBody>
                  <a:tcPr/>
                </a:tc>
              </a:tr>
              <a:tr h="58071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на выравнивание бюджетной обеспеченности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7356,2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7356,2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5216,2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5126,2</a:t>
                      </a:r>
                      <a:endParaRPr lang="ru-RU" sz="1200" dirty="0"/>
                    </a:p>
                  </a:txBody>
                  <a:tcPr/>
                </a:tc>
              </a:tr>
              <a:tr h="10452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поселений на осуществление первичного воинского учета на территориях, где отсутствуют военные комиссариаты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220,0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8130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поселений на выполнение передаваемых полномочий субъектов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</a:tr>
              <a:tr h="8134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11435,2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928,4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9167" y="587727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*Объем безвозмездных поступлений в бюджет поселения будет уточнен на основании проекта областного</a:t>
            </a:r>
          </a:p>
          <a:p>
            <a:r>
              <a:rPr lang="ru-RU" sz="1200" dirty="0"/>
              <a:t>бюджета для рассмотрения ко 2 чтению на </a:t>
            </a:r>
            <a:r>
              <a:rPr lang="ru-RU" sz="1200" dirty="0" smtClean="0"/>
              <a:t>2021 </a:t>
            </a:r>
            <a:r>
              <a:rPr lang="ru-RU" sz="1200" dirty="0"/>
              <a:t>год и на плановый период </a:t>
            </a:r>
            <a:r>
              <a:rPr lang="ru-RU" sz="1200" dirty="0" smtClean="0"/>
              <a:t>2022 </a:t>
            </a:r>
            <a:r>
              <a:rPr lang="ru-RU" sz="1200" dirty="0"/>
              <a:t>и </a:t>
            </a:r>
            <a:r>
              <a:rPr lang="ru-RU" sz="1200" dirty="0" smtClean="0"/>
              <a:t>2023 </a:t>
            </a:r>
            <a:r>
              <a:rPr lang="ru-RU" sz="1200" dirty="0"/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2673841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144595"/>
              </p:ext>
            </p:extLst>
          </p:nvPr>
        </p:nvGraphicFramePr>
        <p:xfrm>
          <a:off x="251520" y="332656"/>
          <a:ext cx="868680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21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781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050" dirty="0">
                <a:solidFill>
                  <a:srgbClr val="000000"/>
                </a:solidFill>
                <a:latin typeface="Trebuchet MS"/>
              </a:rPr>
              <a:t/>
            </a:r>
            <a:br>
              <a:rPr lang="ru-RU" sz="1050" dirty="0">
                <a:solidFill>
                  <a:srgbClr val="000000"/>
                </a:solidFill>
                <a:latin typeface="Trebuchet MS"/>
              </a:rPr>
            </a:br>
            <a:r>
              <a:rPr lang="ru-RU" sz="1800" b="1" dirty="0">
                <a:latin typeface="Trebuchet MS"/>
              </a:rPr>
              <a:t>Основные приоритеты и подходы к формированию расходов бюджета поселения на </a:t>
            </a:r>
            <a:r>
              <a:rPr lang="ru-RU" sz="1800" b="1" dirty="0" smtClean="0">
                <a:latin typeface="Trebuchet MS"/>
              </a:rPr>
              <a:t>2020-2022 </a:t>
            </a:r>
            <a:r>
              <a:rPr lang="ru-RU" sz="1800" b="1" dirty="0">
                <a:latin typeface="Trebuchet MS"/>
              </a:rPr>
              <a:t>годы 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428554"/>
              </p:ext>
            </p:extLst>
          </p:nvPr>
        </p:nvGraphicFramePr>
        <p:xfrm>
          <a:off x="251520" y="1340768"/>
          <a:ext cx="8496944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14673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Исходными данными для расчета расходов на </a:t>
                      </a:r>
                      <a:r>
                        <a:rPr lang="ru-RU" sz="1400" dirty="0" smtClean="0"/>
                        <a:t>2021 </a:t>
                      </a:r>
                      <a:r>
                        <a:rPr lang="ru-RU" sz="1400" dirty="0" smtClean="0"/>
                        <a:t>и </a:t>
                      </a:r>
                      <a:r>
                        <a:rPr lang="ru-RU" sz="1400" dirty="0" smtClean="0"/>
                        <a:t>2023 </a:t>
                      </a:r>
                      <a:r>
                        <a:rPr lang="ru-RU" sz="1400" dirty="0" smtClean="0"/>
                        <a:t>годы приняты бюджетные ассигнования, утвержденные решением от </a:t>
                      </a:r>
                      <a:r>
                        <a:rPr lang="ru-RU" sz="1400" dirty="0" smtClean="0"/>
                        <a:t>24.12.2019 </a:t>
                      </a:r>
                      <a:r>
                        <a:rPr lang="ru-RU" sz="1400" dirty="0" smtClean="0"/>
                        <a:t>№ </a:t>
                      </a:r>
                      <a:r>
                        <a:rPr lang="ru-RU" sz="1400" dirty="0" smtClean="0"/>
                        <a:t>111 </a:t>
                      </a:r>
                      <a:r>
                        <a:rPr lang="ru-RU" sz="1400" dirty="0" smtClean="0"/>
                        <a:t>«О бюджете Ковалевского сельского поселения сельского поселения </a:t>
                      </a:r>
                      <a:r>
                        <a:rPr lang="ru-RU" sz="1400" dirty="0" err="1" smtClean="0"/>
                        <a:t>Краcносулинского</a:t>
                      </a:r>
                      <a:r>
                        <a:rPr lang="ru-RU" sz="1400" dirty="0" smtClean="0"/>
                        <a:t> района на 2019 год и на плановый период 2020 и 2021 годов», для расходов на 2020 год – бюджетные ассигнования 2021 года, установленные этим решением.</a:t>
                      </a:r>
                      <a:endParaRPr lang="ru-RU" sz="1400" dirty="0"/>
                    </a:p>
                  </a:txBody>
                  <a:tcPr/>
                </a:tc>
              </a:tr>
              <a:tr h="1010830">
                <a:tc>
                  <a:txBody>
                    <a:bodyPr/>
                    <a:lstStyle/>
                    <a:p>
                      <a:r>
                        <a:rPr lang="ru-RU" sz="1400" b="0" i="0" u="none" strike="noStrike" baseline="0" dirty="0" smtClean="0">
                          <a:latin typeface="+mn-lt"/>
                        </a:rPr>
                        <a:t>Проиндексирована ежегодное повышение оплаты труда на прогнозный уровень инфляции работников органов местного самоуправления (обслуживающий и технический персонал) и муниципальных учреждений поселения: с 1 октября </a:t>
                      </a:r>
                      <a:r>
                        <a:rPr lang="ru-RU" sz="1400" b="0" i="0" u="none" strike="noStrike" baseline="0" dirty="0" smtClean="0">
                          <a:latin typeface="+mn-lt"/>
                        </a:rPr>
                        <a:t>2020 </a:t>
                      </a:r>
                      <a:r>
                        <a:rPr lang="ru-RU" sz="1400" b="0" i="0" u="none" strike="noStrike" baseline="0" dirty="0" smtClean="0">
                          <a:latin typeface="+mn-lt"/>
                        </a:rPr>
                        <a:t>года – на 4,3 процента. 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12390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Учтены расходы на повышение расходов на заработную плату низкооплачиваемых работников, в связи с её доведением до минимального размера оплаты труда, в соответствии с принятым Федеральным законом от 19.12.2016 № 460 –ФЗ «О внесении изменения в статью 1 Федерального закона "О минимальном размере оплаты труда".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14673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В связи с необходимостью достижения с 1 января </a:t>
                      </a:r>
                      <a:r>
                        <a:rPr lang="ru-RU" sz="1400" dirty="0" smtClean="0">
                          <a:latin typeface="+mn-lt"/>
                        </a:rPr>
                        <a:t>2020 </a:t>
                      </a:r>
                      <a:r>
                        <a:rPr lang="ru-RU" sz="1400" dirty="0" smtClean="0">
                          <a:latin typeface="+mn-lt"/>
                        </a:rPr>
                        <a:t>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</a:t>
                      </a:r>
                      <a:r>
                        <a:rPr lang="ru-RU" sz="1400" dirty="0" smtClean="0">
                          <a:latin typeface="+mn-lt"/>
                        </a:rPr>
                        <a:t>2021-2023 </a:t>
                      </a:r>
                      <a:r>
                        <a:rPr lang="ru-RU" sz="1400" dirty="0" smtClean="0">
                          <a:latin typeface="+mn-lt"/>
                        </a:rPr>
                        <a:t>годах предусмотрены в полном объеме от необходимых средств в составе расходов средств бюджета поселения на фонд оплаты труда.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065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96044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Trebuchet MS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rebuchet MS"/>
              </a:rPr>
            </a:br>
            <a:r>
              <a:rPr lang="ru-RU" sz="2000" b="1" dirty="0">
                <a:latin typeface="Trebuchet MS"/>
              </a:rPr>
              <a:t>Расходы бюджета поселения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461264"/>
              </p:ext>
            </p:extLst>
          </p:nvPr>
        </p:nvGraphicFramePr>
        <p:xfrm>
          <a:off x="755576" y="869590"/>
          <a:ext cx="7543800" cy="5513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080120"/>
                <a:gridCol w="1008112"/>
                <a:gridCol w="864096"/>
                <a:gridCol w="1080120"/>
                <a:gridCol w="919064"/>
              </a:tblGrid>
              <a:tr h="35658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Расходы по разделам бюджетной классификации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</a:tr>
              <a:tr h="7913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(фактическое исполнение)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(ожидаемое исполнение)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65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20979,1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21314,7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10746,2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7820,2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7788,3</a:t>
                      </a:r>
                      <a:endParaRPr lang="ru-RU" sz="1200" dirty="0"/>
                    </a:p>
                  </a:txBody>
                  <a:tcPr anchor="ctr"/>
                </a:tc>
              </a:tr>
              <a:tr h="356582">
                <a:tc>
                  <a:txBody>
                    <a:bodyPr/>
                    <a:lstStyle/>
                    <a:p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 том числе: 	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anchor="ctr"/>
                </a:tc>
              </a:tr>
              <a:tr h="4396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4718,8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4821,7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5071,2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4598,1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4916,8</a:t>
                      </a:r>
                      <a:endParaRPr lang="ru-RU" sz="1200" dirty="0"/>
                    </a:p>
                  </a:txBody>
                  <a:tcPr anchor="ctr"/>
                </a:tc>
              </a:tr>
              <a:tr h="3565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231,00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231,1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207,3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  <a:tr h="6154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285,00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285,00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25,0</a:t>
                      </a:r>
                      <a:endParaRPr lang="ru-RU" sz="1200" dirty="0"/>
                    </a:p>
                  </a:txBody>
                  <a:tcPr anchor="ctr"/>
                </a:tc>
              </a:tr>
              <a:tr h="3565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1636,0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1636,0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839,0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</a:tr>
              <a:tr h="4396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6325,3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6100,7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2538,5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833,9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748,8</a:t>
                      </a:r>
                      <a:endParaRPr lang="ru-RU" sz="1200" dirty="0"/>
                    </a:p>
                  </a:txBody>
                  <a:tcPr anchor="ctr"/>
                </a:tc>
              </a:tr>
              <a:tr h="3565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</a:tr>
              <a:tr h="3565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Культура, кинематография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4153,7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4153,6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2045,2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2123,2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2077,0</a:t>
                      </a:r>
                      <a:endParaRPr lang="ru-RU" sz="1200" dirty="0"/>
                    </a:p>
                  </a:txBody>
                  <a:tcPr anchor="ctr"/>
                </a:tc>
              </a:tr>
              <a:tr h="3565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3841,9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3841,9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</a:tr>
              <a:tr h="26377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935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6781800" cy="720080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Муниципальные программы </a:t>
            </a:r>
            <a:r>
              <a:rPr lang="ru-RU" sz="2200" dirty="0" smtClean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Ковалевского </a:t>
            </a:r>
            <a:r>
              <a:rPr lang="ru-RU" sz="2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сельского поселения в бюджете поселения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7831832" cy="43204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соответствии с решением от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 июля 2018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№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 «Об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утверждении Положения о бюджетном процессе в муниципальном образовании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Ковалевское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поселение» проект бюджета составлен на основе муниципальных программ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Ковалевского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реализацию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 программ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Ковалевского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предусмотрено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10166,1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рублей,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7380,0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рублей и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7368,6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рублей. В программах на три предстоящих года сосредоточено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98,4, 94,2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94,5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процентов соответственно от всех расходов бюджета поселения.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63011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.ppt-online.org/files/slide/j/JgiFCZMPudeBtpN1oj6R928mUsacY5H0WLElKz/slid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02" y="1"/>
            <a:ext cx="9181602" cy="687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5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686800" cy="504056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Расходы бюджета поселения, формируемые в рамках муниципальных программ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Ковалевского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сельского поселения, и непрограммные расходы</a:t>
            </a:r>
            <a:b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476662"/>
              </p:ext>
            </p:extLst>
          </p:nvPr>
        </p:nvGraphicFramePr>
        <p:xfrm>
          <a:off x="467544" y="1196752"/>
          <a:ext cx="78123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89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781800" cy="65720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Расходы на культуру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921907"/>
              </p:ext>
            </p:extLst>
          </p:nvPr>
        </p:nvGraphicFramePr>
        <p:xfrm>
          <a:off x="755576" y="1556792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5301208"/>
            <a:ext cx="8496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rebuchet MS"/>
            </a:endParaRPr>
          </a:p>
          <a:p>
            <a:endParaRPr lang="ru-RU" sz="10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8263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781800" cy="6549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Расходы на жилищно-коммунальное хозяйство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091841"/>
              </p:ext>
            </p:extLst>
          </p:nvPr>
        </p:nvGraphicFramePr>
        <p:xfrm>
          <a:off x="755650" y="1557338"/>
          <a:ext cx="7543800" cy="460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1788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104456" cy="6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>Программная структура расходов бюджета поселения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067773"/>
              </p:ext>
            </p:extLst>
          </p:nvPr>
        </p:nvGraphicFramePr>
        <p:xfrm>
          <a:off x="467544" y="1052736"/>
          <a:ext cx="8208912" cy="5289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883"/>
                <a:gridCol w="1332064"/>
                <a:gridCol w="1096994"/>
                <a:gridCol w="1018637"/>
                <a:gridCol w="921334"/>
              </a:tblGrid>
              <a:tr h="82645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Наименование муниципальной программы Ковалевского сельского поселения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</a:t>
                      </a:r>
                      <a:r>
                        <a:rPr lang="ru-RU" sz="1100" dirty="0" smtClean="0"/>
                        <a:t>год (первоначально</a:t>
                      </a:r>
                    </a:p>
                    <a:p>
                      <a:pPr algn="ctr"/>
                      <a:r>
                        <a:rPr lang="ru-RU" sz="1100" dirty="0" smtClean="0"/>
                        <a:t>утвержденный)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100" dirty="0" smtClean="0"/>
                        <a:t>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(проект)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100" dirty="0" smtClean="0"/>
                        <a:t>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(проект)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100" dirty="0" smtClean="0"/>
                        <a:t>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(проект)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1. Управление муниципальными финансами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4712,0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4623,9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4337,9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4457,1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2. Муниципальная политика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40,0</a:t>
                      </a:r>
                      <a:endParaRPr lang="ru-RU" sz="1100" dirty="0"/>
                    </a:p>
                  </a:txBody>
                  <a:tcPr/>
                </a:tc>
              </a:tr>
              <a:tr h="77535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35,0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4. Развитие транспортной системы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806,7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839,0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5933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5. Благоустройство территории и жилищно-коммунальное хозяйство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18774,7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2528,5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823,9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738,8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6. Развитие культуры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2008,6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2045,2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2123,3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2077,7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7. Формирование</a:t>
                      </a:r>
                      <a:r>
                        <a:rPr lang="ru-RU" sz="1100" baseline="0" dirty="0" smtClean="0"/>
                        <a:t> современной городской среды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8. Развитие физической культуры и спорта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19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900igr.net/up/datas/180387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16" y="-37778"/>
            <a:ext cx="9228516" cy="6921389"/>
          </a:xfrm>
        </p:spPr>
      </p:pic>
    </p:spTree>
    <p:extLst>
      <p:ext uri="{BB962C8B-B14F-4D97-AF65-F5344CB8AC3E}">
        <p14:creationId xmlns:p14="http://schemas.microsoft.com/office/powerpoint/2010/main" val="8856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/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Основа формирования проекта бюджета 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Ковалевского сельского поселения 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на 2021 год и плановый период 2022 и 2023 годов: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4281339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ru-RU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</a:endParaRPr>
          </a:p>
          <a:p>
            <a:pPr>
              <a:spcAft>
                <a:spcPts val="0"/>
              </a:spcAft>
            </a:pPr>
            <a:endParaRPr lang="ru-RU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</a:endParaRPr>
          </a:p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</a:rPr>
              <a:t>Прогноз </a:t>
            </a:r>
            <a:r>
              <a:rPr lang="ru-R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</a:rPr>
              <a:t>социально-экономического развития Ковалевского сельского поселения на 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</a:rPr>
              <a:t>2021-2023 </a:t>
            </a:r>
            <a:r>
              <a:rPr lang="ru-R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</a:rPr>
              <a:t>годы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(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Постановление  Администрации Ковалевского сельского поселения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Красносулинского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 района от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30.07.2020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№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68)</a:t>
            </a:r>
          </a:p>
          <a:p>
            <a:pPr marL="45720" indent="0">
              <a:spcAft>
                <a:spcPts val="0"/>
              </a:spcAft>
              <a:buNone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Основные направления бюджетной и налоговой политики Ковалевского сельского поселения на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2020-2022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годы (Постановление Администрации Ковалевского сельского поселения от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06.11.2020 №93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Муниципальные программы Ковалевского сельского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поселения(проекты изменений в них)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800" dirty="0">
              <a:latin typeface="Constantia"/>
              <a:ea typeface="Constantia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6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80920" cy="766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юджета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 направлен на решение следующих ключевых задач: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051943"/>
              </p:ext>
            </p:extLst>
          </p:nvPr>
        </p:nvGraphicFramePr>
        <p:xfrm>
          <a:off x="304800" y="1124745"/>
          <a:ext cx="8588375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3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на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2020-2022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838384"/>
              </p:ext>
            </p:extLst>
          </p:nvPr>
        </p:nvGraphicFramePr>
        <p:xfrm>
          <a:off x="827584" y="1196752"/>
          <a:ext cx="7543800" cy="4925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296144"/>
                <a:gridCol w="1296144"/>
                <a:gridCol w="1080120"/>
                <a:gridCol w="1080120"/>
                <a:gridCol w="991072"/>
              </a:tblGrid>
              <a:tr h="4805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r>
                        <a:rPr lang="ru-RU" sz="1300" dirty="0" smtClean="0"/>
                        <a:t>(фактическое</a:t>
                      </a:r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исполнение)</a:t>
                      </a:r>
                      <a:endParaRPr lang="ru-RU" sz="13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Ожидаемое</a:t>
                      </a:r>
                    </a:p>
                    <a:p>
                      <a:pPr algn="ctr"/>
                      <a:r>
                        <a:rPr lang="ru-RU" sz="1400" dirty="0" smtClean="0"/>
                        <a:t>исполнение</a:t>
                      </a:r>
                    </a:p>
                    <a:p>
                      <a:r>
                        <a:rPr lang="ru-RU" sz="1400" dirty="0" smtClean="0"/>
                        <a:t>бюджета на</a:t>
                      </a:r>
                    </a:p>
                    <a:p>
                      <a:pPr algn="ctr"/>
                      <a:r>
                        <a:rPr lang="ru-RU" sz="1400" dirty="0" smtClean="0"/>
                        <a:t>2020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Проект решения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38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 anchor="ctr"/>
                </a:tc>
              </a:tr>
              <a:tr h="48056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I. </a:t>
                      </a:r>
                      <a:r>
                        <a:rPr lang="ru-RU" sz="1400" dirty="0" smtClean="0"/>
                        <a:t>Доходы, всего: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21 050,4</a:t>
                      </a:r>
                      <a:endParaRPr lang="ru-RU" sz="1400" b="0" baseline="0" dirty="0" smtClean="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21 097,7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10746,2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7820,2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7788,3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из них: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146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налоговые и</a:t>
                      </a:r>
                    </a:p>
                    <a:p>
                      <a:pPr algn="l"/>
                      <a:r>
                        <a:rPr lang="ru-RU" sz="1400" dirty="0" smtClean="0"/>
                        <a:t>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2 027,8</a:t>
                      </a:r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2 071,6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2306,7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2383,8</a:t>
                      </a:r>
                    </a:p>
                    <a:p>
                      <a:pPr algn="ctr" fontAlgn="t"/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2571,9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7146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безвозмездные</a:t>
                      </a:r>
                    </a:p>
                    <a:p>
                      <a:pPr algn="l"/>
                      <a:r>
                        <a:rPr lang="ru-RU" sz="1400" dirty="0" smtClean="0"/>
                        <a:t>поступления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19 022,6</a:t>
                      </a:r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19 023,1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8 492,8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5436,4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5216,4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056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II. </a:t>
                      </a:r>
                      <a:r>
                        <a:rPr lang="ru-RU" sz="1400" dirty="0" smtClean="0"/>
                        <a:t>Расходы,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20 979,1</a:t>
                      </a:r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21 314,7</a:t>
                      </a:r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10746,2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7820,2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7788,3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7146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III. </a:t>
                      </a:r>
                      <a:r>
                        <a:rPr lang="ru-RU" sz="1400" dirty="0" smtClean="0"/>
                        <a:t>Дефицит</a:t>
                      </a:r>
                    </a:p>
                    <a:p>
                      <a:pPr algn="l"/>
                      <a:r>
                        <a:rPr lang="ru-RU" sz="1400" dirty="0" smtClean="0"/>
                        <a:t>(-), профицит (+),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4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678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</a:rPr>
              <a:t>Основные параметры бюджета Ковалевского сельского поселения на </a:t>
            </a:r>
            <a:r>
              <a:rPr lang="ru-RU" sz="1800" b="1" dirty="0" smtClean="0">
                <a:effectLst/>
              </a:rPr>
              <a:t>2020 </a:t>
            </a:r>
            <a:r>
              <a:rPr lang="ru-RU" sz="1800" b="1" dirty="0">
                <a:effectLst/>
              </a:rPr>
              <a:t>год</a:t>
            </a:r>
            <a:endParaRPr lang="ru-RU" sz="1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12544562"/>
              </p:ext>
            </p:extLst>
          </p:nvPr>
        </p:nvGraphicFramePr>
        <p:xfrm>
          <a:off x="251520" y="692696"/>
          <a:ext cx="4191000" cy="5400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91000"/>
              </a:tblGrid>
              <a:tr h="79412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Доходы бюджета:</a:t>
                      </a:r>
                    </a:p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10669,0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784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nstantia"/>
                        </a:rPr>
                        <a:t>Налог на доходы физических лиц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onstanti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nstantia"/>
                        </a:rPr>
                        <a:t>451,1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9399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Налоги на совокупный доход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346,4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9399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Налог на имущество</a:t>
                      </a:r>
                      <a:endParaRPr lang="ru-RU" sz="1400" dirty="0" smtClean="0">
                        <a:effectLst/>
                        <a:latin typeface="+mj-lt"/>
                        <a:ea typeface="Constantia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1371,4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9399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Безвозмездные поступления</a:t>
                      </a:r>
                      <a:endParaRPr lang="ru-RU" sz="1400" dirty="0" smtClean="0">
                        <a:effectLst/>
                        <a:latin typeface="+mj-lt"/>
                        <a:ea typeface="Constantia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8492,8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100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Иные доходы</a:t>
                      </a:r>
                      <a:endParaRPr lang="ru-RU" sz="1400" dirty="0" smtClean="0">
                        <a:effectLst/>
                        <a:latin typeface="+mj-lt"/>
                        <a:ea typeface="Constantia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dirty="0" smtClean="0">
                          <a:latin typeface="+mj-lt"/>
                        </a:rPr>
                        <a:t>7,3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9583820"/>
              </p:ext>
            </p:extLst>
          </p:nvPr>
        </p:nvGraphicFramePr>
        <p:xfrm>
          <a:off x="4644008" y="692696"/>
          <a:ext cx="4343400" cy="56853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43400"/>
              </a:tblGrid>
              <a:tr h="7044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Расходы бюджета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10669,0</a:t>
                      </a:r>
                      <a:endParaRPr lang="ru-RU" b="0" dirty="0"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587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Национальная экономика</a:t>
                      </a:r>
                      <a:endParaRPr lang="ru-RU" sz="16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Times New Roman"/>
                        </a:rPr>
                        <a:t>806,7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8397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25,0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587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+mj-lt"/>
                        </a:rPr>
                        <a:t>КУЛЬТУРА 2008,6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587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Жилищно-коммунальное хозяйство</a:t>
                      </a:r>
                      <a:endParaRPr lang="ru-RU" sz="16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2434,1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587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Национальная оборона</a:t>
                      </a:r>
                      <a:endParaRPr lang="ru-RU" sz="16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+mj-lt"/>
                        </a:rPr>
                        <a:t>208,0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294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</a:tr>
              <a:tr h="587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j-lt"/>
                          <a:ea typeface="Times New Roman"/>
                        </a:rPr>
                        <a:t>Иные расходы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latin typeface="+mj-lt"/>
                        </a:rPr>
                        <a:t>5186,6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</a:tr>
              <a:tr h="4376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6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781800" cy="736104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Основные параметры бюджета Ковалевского сельского поселения на </a:t>
            </a:r>
            <a:r>
              <a:rPr lang="ru-RU" sz="2000" dirty="0" smtClean="0"/>
              <a:t>2021-2023 </a:t>
            </a:r>
            <a:r>
              <a:rPr lang="ru-RU" sz="2000" dirty="0" smtClean="0"/>
              <a:t>годы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3441728"/>
              </p:ext>
            </p:extLst>
          </p:nvPr>
        </p:nvGraphicFramePr>
        <p:xfrm>
          <a:off x="539552" y="1628800"/>
          <a:ext cx="3657600" cy="482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</a:p>
                    <a:p>
                      <a:pPr algn="ctr"/>
                      <a:r>
                        <a:rPr lang="ru-RU" sz="1400" dirty="0" smtClean="0"/>
                        <a:t>7820,2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</a:t>
                      </a:r>
                    </a:p>
                    <a:p>
                      <a:pPr algn="ctr"/>
                      <a:r>
                        <a:rPr lang="ru-RU" sz="1400" dirty="0" smtClean="0"/>
                        <a:t>7 820,20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1200" dirty="0" smtClean="0"/>
                        <a:t>456,2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Культура</a:t>
                      </a:r>
                    </a:p>
                    <a:p>
                      <a:pPr algn="ctr"/>
                      <a:r>
                        <a:rPr lang="ru-RU" sz="1200" dirty="0" smtClean="0"/>
                        <a:t>2 123,2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1200" dirty="0" smtClean="0"/>
                        <a:t>417,1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200" dirty="0" smtClean="0"/>
                        <a:t>833,9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sz="1200" dirty="0" smtClean="0"/>
                        <a:t>1502,9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sz="1200" dirty="0" smtClean="0"/>
                        <a:t>220,0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sz="1200" dirty="0" smtClean="0"/>
                        <a:t>5436,4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sz="1200" dirty="0" smtClean="0"/>
                        <a:t>25,0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Иные доходы</a:t>
                      </a:r>
                    </a:p>
                    <a:p>
                      <a:pPr algn="ctr"/>
                      <a:r>
                        <a:rPr lang="ru-RU" sz="1200" dirty="0" smtClean="0"/>
                        <a:t>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Иные расходы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4618,1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0959311"/>
              </p:ext>
            </p:extLst>
          </p:nvPr>
        </p:nvGraphicFramePr>
        <p:xfrm>
          <a:off x="4932040" y="1628800"/>
          <a:ext cx="3657600" cy="482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92940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</a:p>
                    <a:p>
                      <a:pPr algn="ctr"/>
                      <a:r>
                        <a:rPr lang="ru-RU" sz="1400" dirty="0" smtClean="0"/>
                        <a:t>6877,9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</a:t>
                      </a:r>
                    </a:p>
                    <a:p>
                      <a:pPr algn="ctr"/>
                      <a:r>
                        <a:rPr lang="ru-RU" sz="1400" dirty="0" smtClean="0"/>
                        <a:t>7788,30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1200" dirty="0" smtClean="0"/>
                        <a:t>469,3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 smtClean="0"/>
                        <a:t>2077,7</a:t>
                      </a: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1200" dirty="0" smtClean="0"/>
                        <a:t>531,8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200" dirty="0" smtClean="0"/>
                        <a:t>748,8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sz="1200" dirty="0" smtClean="0"/>
                        <a:t>1 562,9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sz="1200" dirty="0" smtClean="0"/>
                        <a:t>5 216,4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sz="1200" dirty="0" smtClean="0"/>
                        <a:t>25,0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Иные доходы</a:t>
                      </a:r>
                    </a:p>
                    <a:p>
                      <a:pPr algn="ctr"/>
                      <a:r>
                        <a:rPr lang="ru-RU" sz="1200" dirty="0" smtClean="0"/>
                        <a:t>7,9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Иные расходы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4936,8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8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2445</TotalTime>
  <Words>1076</Words>
  <Application>Microsoft Office PowerPoint</Application>
  <PresentationFormat>Экран (4:3)</PresentationFormat>
  <Paragraphs>331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Основа формирования проекта бюджета  Ковалевского сельского поселения  на 2021 год и плановый период 2022 и 2023 годов:</vt:lpstr>
      <vt:lpstr>Проект бюджета на 2021 год и на плановый период 2022 и 2023 годов направлен на решение следующих ключевых задач:</vt:lpstr>
      <vt:lpstr>Основные характеристики бюджета на 2020-2022 годы </vt:lpstr>
      <vt:lpstr>Основные параметры бюджета Ковалевского сельского поселения на 2020 год</vt:lpstr>
      <vt:lpstr>Основные параметры бюджета Ковалевского сельского поселения на 2021-2023 годы</vt:lpstr>
      <vt:lpstr>  </vt:lpstr>
      <vt:lpstr>Презентация PowerPoint</vt:lpstr>
      <vt:lpstr>Собственные доходы Ковалевского сельского поселения</vt:lpstr>
      <vt:lpstr>Структура налоговых и неналоговых доходов бюджета Ковалевского сельского поселения</vt:lpstr>
      <vt:lpstr>Динамика поступлений налога на доходы физических лиц в бюджет Ковалевского сельского поселения</vt:lpstr>
      <vt:lpstr>Безвозмездные поступления*</vt:lpstr>
      <vt:lpstr>Презентация PowerPoint</vt:lpstr>
      <vt:lpstr> Основные приоритеты и подходы к формированию расходов бюджета поселения на 2020-2022 годы </vt:lpstr>
      <vt:lpstr> Расходы бюджета поселения </vt:lpstr>
      <vt:lpstr>Муниципальные программы Ковалевского сельского поселения в бюджете поселения</vt:lpstr>
      <vt:lpstr>Расходы бюджета поселения, формируемые в рамках муниципальных программ Ковалевского сельского поселения, и непрограммные расходы </vt:lpstr>
      <vt:lpstr>Расходы на культуру</vt:lpstr>
      <vt:lpstr>Расходы на жилищно-коммунальное хозяйство</vt:lpstr>
      <vt:lpstr>Программная структура расходов бюджета поселения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Ковалевского сельского поселения</dc:title>
  <dc:creator>1</dc:creator>
  <cp:lastModifiedBy>1</cp:lastModifiedBy>
  <cp:revision>224</cp:revision>
  <cp:lastPrinted>2020-01-15T12:00:40Z</cp:lastPrinted>
  <dcterms:created xsi:type="dcterms:W3CDTF">2017-02-28T06:13:23Z</dcterms:created>
  <dcterms:modified xsi:type="dcterms:W3CDTF">2021-01-21T10:19:23Z</dcterms:modified>
</cp:coreProperties>
</file>