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14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73237653018153E-2"/>
          <c:y val="0.16035786236819141"/>
          <c:w val="0.96285352469396368"/>
          <c:h val="0.71227455520010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Лист1!$B$2:$B$2</c:f>
              <c:numCache>
                <c:formatCode>General</c:formatCode>
                <c:ptCount val="1"/>
                <c:pt idx="0">
                  <c:v>36302.699999999997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36347</c:v>
                </c:pt>
                <c:pt idx="1">
                  <c:v>70734.8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008000"/>
        <c:axId val="91017984"/>
      </c:barChart>
      <c:catAx>
        <c:axId val="91008000"/>
        <c:scaling>
          <c:orientation val="minMax"/>
        </c:scaling>
        <c:delete val="0"/>
        <c:axPos val="b"/>
        <c:majorTickMark val="none"/>
        <c:minorTickMark val="none"/>
        <c:tickLblPos val="nextTo"/>
        <c:crossAx val="91017984"/>
        <c:crosses val="autoZero"/>
        <c:auto val="1"/>
        <c:lblAlgn val="ctr"/>
        <c:lblOffset val="100"/>
        <c:noMultiLvlLbl val="0"/>
      </c:catAx>
      <c:valAx>
        <c:axId val="91017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910080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769788907243494"/>
          <c:y val="2.1286034015194095E-2"/>
          <c:w val="0.34212900888444242"/>
          <c:h val="9.846634404264804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1232,4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1234.4000000000001</c:v>
                </c:pt>
                <c:pt idx="1">
                  <c:v>2332.1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13232.4</c:v>
                </c:pt>
                <c:pt idx="1">
                  <c:v>68449.2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1769216"/>
        <c:axId val="101770752"/>
      </c:barChart>
      <c:catAx>
        <c:axId val="101769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1770752"/>
        <c:crosses val="autoZero"/>
        <c:auto val="1"/>
        <c:lblAlgn val="ctr"/>
        <c:lblOffset val="100"/>
        <c:noMultiLvlLbl val="0"/>
      </c:catAx>
      <c:valAx>
        <c:axId val="1017707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017692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65261395598507E-2"/>
          <c:y val="6.4570698222514683E-2"/>
          <c:w val="0.95490648583209881"/>
          <c:h val="0.82522139284627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гогд</c:v>
                </c:pt>
                <c:pt idx="1">
                  <c:v>2023 гогд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1810</c:v>
                </c:pt>
                <c:pt idx="1">
                  <c:v>2168.5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1.0248525947250273E-2"/>
                  <c:y val="-8.5570557519752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гогд</c:v>
                </c:pt>
                <c:pt idx="1">
                  <c:v>2023 гогд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87.6</c:v>
                </c:pt>
                <c:pt idx="1">
                  <c:v>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7508608"/>
        <c:axId val="37510528"/>
      </c:barChart>
      <c:catAx>
        <c:axId val="375086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7510528"/>
        <c:crosses val="autoZero"/>
        <c:auto val="1"/>
        <c:lblAlgn val="ctr"/>
        <c:lblOffset val="100"/>
        <c:noMultiLvlLbl val="0"/>
      </c:catAx>
      <c:valAx>
        <c:axId val="37510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7508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49172056288457E-2"/>
          <c:y val="2.0749328505982996E-2"/>
          <c:w val="0.89999988702412337"/>
          <c:h val="9.060839645268173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6082990083555495"/>
          <c:h val="0.890625085373027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4200239934354244E-2"/>
                  <c:y val="-7.5672602861977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941981105413238E-3"/>
                  <c:y val="-0.1285333050426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412971658119799E-2"/>
                  <c:y val="-0.11565199495138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50716976866118E-2"/>
                  <c:y val="2.023909911649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Налоги на имущество</c:v>
                </c:pt>
                <c:pt idx="2">
                  <c:v>Доходы от оказания платных услуг(работ) и компенсации затрат государства</c:v>
                </c:pt>
                <c:pt idx="3">
                  <c:v>Штрафы</c:v>
                </c:pt>
                <c:pt idx="4">
                  <c:v>Налоги на совокупный доход</c:v>
                </c:pt>
                <c:pt idx="5">
                  <c:v>Безвозмездные поступления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996.3</c:v>
                </c:pt>
                <c:pt idx="1">
                  <c:v>1305.7</c:v>
                </c:pt>
                <c:pt idx="2">
                  <c:v>8.8000000000000007</c:v>
                </c:pt>
                <c:pt idx="3">
                  <c:v>26.6</c:v>
                </c:pt>
                <c:pt idx="4">
                  <c:v>-2</c:v>
                </c:pt>
                <c:pt idx="5" formatCode="0.0">
                  <c:v>68449.2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600382121284764"/>
          <c:y val="8.3049970768275305E-2"/>
          <c:w val="0.30471358445552832"/>
          <c:h val="0.7355956350933684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302471331477933E-2"/>
          <c:y val="1.4124293785310734E-2"/>
          <c:w val="0.96573208722741433"/>
          <c:h val="0.756506517193825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2.495791545201536E-2"/>
                  <c:y val="-7.062146892655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95791545201536E-2"/>
                  <c:y val="-0.1384180790960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36347.699999999997</c:v>
                </c:pt>
                <c:pt idx="1">
                  <c:v>70734.8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8752256"/>
        <c:axId val="38754944"/>
        <c:axId val="0"/>
      </c:bar3DChart>
      <c:catAx>
        <c:axId val="38752256"/>
        <c:scaling>
          <c:orientation val="minMax"/>
        </c:scaling>
        <c:delete val="0"/>
        <c:axPos val="b"/>
        <c:majorTickMark val="none"/>
        <c:minorTickMark val="none"/>
        <c:tickLblPos val="nextTo"/>
        <c:crossAx val="38754944"/>
        <c:crosses val="autoZero"/>
        <c:auto val="1"/>
        <c:lblAlgn val="ctr"/>
        <c:lblOffset val="100"/>
        <c:noMultiLvlLbl val="0"/>
      </c:catAx>
      <c:valAx>
        <c:axId val="3875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38752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1358014727923251E-2"/>
                  <c:y val="-5.90605317357900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729489176255046E-2"/>
                  <c:y val="4.91428302838146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030149689866745E-3"/>
                  <c:y val="3.482519036346389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Обслуживание государственного (муниципального) долга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6264.7</c:v>
                </c:pt>
                <c:pt idx="1">
                  <c:v>171.3</c:v>
                </c:pt>
                <c:pt idx="2" formatCode="General">
                  <c:v>1906.5</c:v>
                </c:pt>
                <c:pt idx="3" formatCode="General">
                  <c:v>2002.9</c:v>
                </c:pt>
                <c:pt idx="4">
                  <c:v>3</c:v>
                </c:pt>
                <c:pt idx="5">
                  <c:v>25743.8</c:v>
                </c:pt>
                <c:pt idx="6">
                  <c:v>9.0399999999999991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322034266723988"/>
          <c:y val="2.5342924860200719E-2"/>
          <c:w val="0.41524605232542294"/>
          <c:h val="0.968325955235743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644793853314429E-4"/>
          <c:y val="0.17305568051637249"/>
          <c:w val="0.96573208722741433"/>
          <c:h val="0.724293612185167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5.2004769173164087E-2"/>
                  <c:y val="-5.2954043357659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54937.599999999999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2568934649562622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54937.599999999999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7178496"/>
        <c:axId val="31535104"/>
        <c:axId val="0"/>
      </c:bar3DChart>
      <c:catAx>
        <c:axId val="7178496"/>
        <c:scaling>
          <c:orientation val="minMax"/>
        </c:scaling>
        <c:delete val="0"/>
        <c:axPos val="b"/>
        <c:majorTickMark val="none"/>
        <c:minorTickMark val="none"/>
        <c:tickLblPos val="nextTo"/>
        <c:crossAx val="31535104"/>
        <c:crosses val="autoZero"/>
        <c:auto val="1"/>
        <c:lblAlgn val="ctr"/>
        <c:lblOffset val="100"/>
        <c:noMultiLvlLbl val="0"/>
      </c:catAx>
      <c:valAx>
        <c:axId val="31535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1784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652992932690941"/>
          <c:y val="0.27892802439073255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9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35402.800000000003</c:v>
                </c:pt>
                <c:pt idx="1">
                  <c:v>944.9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/>
            <a:t>Всего расходов </a:t>
          </a:r>
          <a:r>
            <a:rPr lang="ru-RU" dirty="0" smtClean="0"/>
            <a:t>70370,9,0тыс.рублей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1200" baseline="0" dirty="0" smtClean="0"/>
            <a:t>«Управление муниципальными финансами»- </a:t>
          </a:r>
          <a:r>
            <a:rPr lang="ru-RU" sz="1200" baseline="0" dirty="0" smtClean="0"/>
            <a:t>5826,6 </a:t>
          </a:r>
          <a:r>
            <a:rPr lang="ru-RU" sz="1200" baseline="0" dirty="0" err="1" smtClean="0"/>
            <a:t>тыс.руб</a:t>
          </a:r>
          <a:r>
            <a:rPr lang="ru-RU" sz="1200" baseline="0" dirty="0" smtClean="0"/>
            <a:t>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1000" dirty="0" smtClean="0"/>
            <a:t>«</a:t>
          </a:r>
          <a:r>
            <a:rPr lang="ru-RU" sz="1200" dirty="0" smtClean="0"/>
            <a:t>Муниципальная политика»-</a:t>
          </a:r>
          <a:r>
            <a:rPr lang="ru-RU" sz="1200" dirty="0" smtClean="0"/>
            <a:t>70,3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dirty="0" smtClean="0"/>
            <a:t>»-3871,4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1200" baseline="0" dirty="0" smtClean="0"/>
            <a:t>«Развитие транспортной системы»-1906,5 </a:t>
          </a:r>
          <a:r>
            <a:rPr lang="ru-RU" sz="1200" baseline="0" dirty="0" err="1" smtClean="0"/>
            <a:t>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1200" dirty="0" smtClean="0"/>
            <a:t>«Благоустройство территории и </a:t>
          </a:r>
          <a:r>
            <a:rPr lang="ru-RU" sz="1200" dirty="0" err="1" smtClean="0"/>
            <a:t>жилищно</a:t>
          </a:r>
          <a:r>
            <a:rPr lang="ru-RU" sz="1200" dirty="0" smtClean="0"/>
            <a:t> –коммунальное хозяйство</a:t>
          </a:r>
          <a:r>
            <a:rPr lang="ru-RU" sz="1200" dirty="0" smtClean="0"/>
            <a:t>»-4639,9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200" dirty="0" smtClean="0"/>
            <a:t>«Развитие культуры» </a:t>
          </a:r>
          <a:r>
            <a:rPr lang="ru-RU" sz="1200" dirty="0" smtClean="0"/>
            <a:t>54937,6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EFA981E5-EE5E-40B5-911E-6644E6A88BF6}">
      <dgm:prSet custT="1"/>
      <dgm:spPr/>
      <dgm:t>
        <a:bodyPr/>
        <a:lstStyle/>
        <a:p>
          <a:r>
            <a:rPr lang="ru-RU" sz="1200" baseline="0" dirty="0" smtClean="0"/>
            <a:t>«Развитие физической культуры»- 00.0 тыс. </a:t>
          </a:r>
          <a:r>
            <a:rPr lang="ru-RU" sz="1200" baseline="0" dirty="0" err="1" smtClean="0"/>
            <a:t>руб</a:t>
          </a:r>
          <a:endParaRPr lang="ru-RU" sz="1200" baseline="0" dirty="0"/>
        </a:p>
      </dgm:t>
    </dgm:pt>
    <dgm:pt modelId="{8F2DF40E-3CA2-485C-BCCB-B799A3934BC6}" type="parTrans" cxnId="{A3240610-BA58-41BD-8C35-6BFE43D0AD95}">
      <dgm:prSet/>
      <dgm:spPr/>
      <dgm:t>
        <a:bodyPr/>
        <a:lstStyle/>
        <a:p>
          <a:endParaRPr lang="ru-RU"/>
        </a:p>
      </dgm:t>
    </dgm:pt>
    <dgm:pt modelId="{5F65EACA-B498-45F9-97AC-866DBB7CB8F4}" type="sibTrans" cxnId="{A3240610-BA58-41BD-8C35-6BFE43D0AD95}">
      <dgm:prSet/>
      <dgm:spPr/>
      <dgm:t>
        <a:bodyPr/>
        <a:lstStyle/>
        <a:p>
          <a:endParaRPr lang="ru-RU"/>
        </a:p>
      </dgm:t>
    </dgm:pt>
    <dgm:pt modelId="{A9672C01-F4EB-4828-940C-1AAB4B42723F}">
      <dgm:prSet custT="1"/>
      <dgm:spPr/>
      <dgm:t>
        <a:bodyPr/>
        <a:lstStyle/>
        <a:p>
          <a:r>
            <a:rPr lang="ru-RU" sz="1200" b="0" i="0" baseline="0" dirty="0" smtClean="0"/>
            <a:t>«Формирование современной городской среды на территории Ковалевского сельского поселения» -00,0 тыс. руб</a:t>
          </a:r>
          <a:r>
            <a:rPr lang="ru-RU" sz="1200" b="1" baseline="0" dirty="0" smtClean="0"/>
            <a:t>.</a:t>
          </a:r>
          <a:endParaRPr lang="ru-RU" sz="1200" baseline="0" dirty="0"/>
        </a:p>
      </dgm:t>
    </dgm:pt>
    <dgm:pt modelId="{FD1EBAAD-2346-4A1A-BC9E-D23E4A58B1D6}" type="parTrans" cxnId="{C99B9119-4DC3-4FD8-8200-C731707E2BEB}">
      <dgm:prSet/>
      <dgm:spPr/>
      <dgm:t>
        <a:bodyPr/>
        <a:lstStyle/>
        <a:p>
          <a:endParaRPr lang="ru-RU"/>
        </a:p>
      </dgm:t>
    </dgm:pt>
    <dgm:pt modelId="{29D57906-9A90-461A-A6F2-935AA888C1F9}" type="sibTrans" cxnId="{C99B9119-4DC3-4FD8-8200-C731707E2BEB}">
      <dgm:prSet/>
      <dgm:spPr/>
      <dgm:t>
        <a:bodyPr/>
        <a:lstStyle/>
        <a:p>
          <a:endParaRPr lang="ru-RU"/>
        </a:p>
      </dgm:t>
    </dgm:pt>
    <dgm:pt modelId="{F997E516-B62D-4A8A-9DB8-34D3641D3F5C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BC207-C0E7-4208-BF21-2DFA62E44CB3}" type="pres">
      <dgm:prSet presAssocID="{6F207110-394D-4000-9EF6-77203F56FCD3}" presName="centerShape" presStyleLbl="node0" presStyleIdx="0" presStyleCnt="1" custScaleX="157488" custScaleY="147583"/>
      <dgm:spPr/>
      <dgm:t>
        <a:bodyPr/>
        <a:lstStyle/>
        <a:p>
          <a:endParaRPr lang="ru-RU"/>
        </a:p>
      </dgm:t>
    </dgm:pt>
    <dgm:pt modelId="{18AB5B87-BBB1-4780-808D-BC7CD952F2D7}" type="pres">
      <dgm:prSet presAssocID="{891BE231-B103-46A8-9EC2-A47DB6DBA52E}" presName="parTrans" presStyleLbl="sibTrans2D1" presStyleIdx="0" presStyleCnt="8"/>
      <dgm:spPr/>
      <dgm:t>
        <a:bodyPr/>
        <a:lstStyle/>
        <a:p>
          <a:endParaRPr lang="ru-RU"/>
        </a:p>
      </dgm:t>
    </dgm:pt>
    <dgm:pt modelId="{575A80CC-CA29-4503-A17C-F25322D09B25}" type="pres">
      <dgm:prSet presAssocID="{891BE231-B103-46A8-9EC2-A47DB6DBA52E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CE8FDBB-5E26-4098-BFC3-A8B580968FC7}" type="pres">
      <dgm:prSet presAssocID="{85AAF06F-931B-4D9A-9016-D6F29B805F28}" presName="node" presStyleLbl="node1" presStyleIdx="0" presStyleCnt="8" custScaleX="157920" custScaleY="125438" custRadScaleRad="100696" custRadScaleInc="1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0B31-D43B-4C7A-B65F-E555BABC655F}" type="pres">
      <dgm:prSet presAssocID="{661F97E4-E873-4A3D-A53C-7954C9BF079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028171F8-A232-4AC6-AE18-3F887075B6C1}" type="pres">
      <dgm:prSet presAssocID="{661F97E4-E873-4A3D-A53C-7954C9BF079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2ACFDE7-B490-46DD-8EF1-55ADBB338668}" type="pres">
      <dgm:prSet presAssocID="{2740EFC7-42E6-4FB2-B7EC-47553D68B7C5}" presName="node" presStyleLbl="node1" presStyleIdx="1" presStyleCnt="8" custScaleX="205098" custRadScaleRad="165754" custRadScaleInc="32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CC7-F78C-4F4B-A7A1-3F91EEE6E0D3}" type="pres">
      <dgm:prSet presAssocID="{3DAFA2BE-32B4-4084-A977-3302406797E0}" presName="parTrans" presStyleLbl="sibTrans2D1" presStyleIdx="2" presStyleCnt="8"/>
      <dgm:spPr/>
      <dgm:t>
        <a:bodyPr/>
        <a:lstStyle/>
        <a:p>
          <a:endParaRPr lang="ru-RU"/>
        </a:p>
      </dgm:t>
    </dgm:pt>
    <dgm:pt modelId="{27CF2EC8-695A-4C47-AB94-B649B14280F9}" type="pres">
      <dgm:prSet presAssocID="{3DAFA2BE-32B4-4084-A977-3302406797E0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DD4A423-C884-4F96-8D63-B28866BCD751}" type="pres">
      <dgm:prSet presAssocID="{F67B3F48-6B18-493B-8A5E-1D55DEA26585}" presName="node" presStyleLbl="node1" presStyleIdx="2" presStyleCnt="8" custScaleX="248074" custScaleY="129873" custRadScaleRad="133915" custRadScaleInc="-19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F010-8A77-4B48-A569-EDE0DD8B60F7}" type="pres">
      <dgm:prSet presAssocID="{5DFF4114-C5C3-49CF-8218-0A4E4DA0386E}" presName="parTrans" presStyleLbl="sibTrans2D1" presStyleIdx="3" presStyleCnt="8"/>
      <dgm:spPr/>
      <dgm:t>
        <a:bodyPr/>
        <a:lstStyle/>
        <a:p>
          <a:endParaRPr lang="ru-RU"/>
        </a:p>
      </dgm:t>
    </dgm:pt>
    <dgm:pt modelId="{C3393E62-F65C-4CB6-B340-06E7C044D989}" type="pres">
      <dgm:prSet presAssocID="{5DFF4114-C5C3-49CF-8218-0A4E4DA0386E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6901D40-34B4-4062-96C1-3B22ECB55139}" type="pres">
      <dgm:prSet presAssocID="{4A3B3751-2D6B-4714-8E98-A76EF927ECE7}" presName="node" presStyleLbl="node1" presStyleIdx="3" presStyleCnt="8" custScaleX="175549" custRadScaleRad="140994" custRadScaleInc="-81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8F283-1CDB-4955-B599-80CDA77483E1}" type="pres">
      <dgm:prSet presAssocID="{7CDBDF66-35A1-4842-AF4D-1EBE42E1CDB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E2E32778-E700-41E8-B173-F0D0D4186F50}" type="pres">
      <dgm:prSet presAssocID="{7CDBDF66-35A1-4842-AF4D-1EBE42E1CDB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429F8E0F-D135-4960-9054-EB4DD3E51FF2}" type="pres">
      <dgm:prSet presAssocID="{B2B43141-B4DE-461A-A09D-268AB052E2C5}" presName="node" presStyleLbl="node1" presStyleIdx="4" presStyleCnt="8" custScaleX="229859" custRadScaleRad="90868" custRadScaleInc="6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7511-1F60-428A-AE93-F68612C663E4}" type="pres">
      <dgm:prSet presAssocID="{6EBB4F6A-2E9F-4C15-AEEB-7240ED082A9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C5973365-3DF5-4A4C-9D9F-5DE371C2B330}" type="pres">
      <dgm:prSet presAssocID="{6EBB4F6A-2E9F-4C15-AEEB-7240ED082A9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F5DD8246-2F2F-44DF-8DC2-08424B4C3986}" type="pres">
      <dgm:prSet presAssocID="{C28B0E8E-875A-48DC-B369-8E1F3321D5AA}" presName="node" presStyleLbl="node1" presStyleIdx="5" presStyleCnt="8" custScaleX="187058" custRadScaleRad="135430" custRadScaleInc="97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9FF4-CC86-4DF1-A659-D5055C95A0A8}" type="pres">
      <dgm:prSet presAssocID="{8F2DF40E-3CA2-485C-BCCB-B799A3934BC6}" presName="parTrans" presStyleLbl="sibTrans2D1" presStyleIdx="6" presStyleCnt="8"/>
      <dgm:spPr/>
      <dgm:t>
        <a:bodyPr/>
        <a:lstStyle/>
        <a:p>
          <a:endParaRPr lang="ru-RU"/>
        </a:p>
      </dgm:t>
    </dgm:pt>
    <dgm:pt modelId="{D2D9FEA7-00A4-4CFA-83A4-CE2F4582A293}" type="pres">
      <dgm:prSet presAssocID="{8F2DF40E-3CA2-485C-BCCB-B799A3934BC6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13F1944-76B5-4166-8787-4841ACD5ED9D}" type="pres">
      <dgm:prSet presAssocID="{EFA981E5-EE5E-40B5-911E-6644E6A88BF6}" presName="node" presStyleLbl="node1" presStyleIdx="6" presStyleCnt="8" custScaleX="209081" custScaleY="106260" custRadScaleRad="132947" custRadScaleInc="32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0325-D9BE-4702-A358-502D2F1E328F}" type="pres">
      <dgm:prSet presAssocID="{FD1EBAAD-2346-4A1A-BC9E-D23E4A58B1D6}" presName="parTrans" presStyleLbl="sibTrans2D1" presStyleIdx="7" presStyleCnt="8"/>
      <dgm:spPr/>
      <dgm:t>
        <a:bodyPr/>
        <a:lstStyle/>
        <a:p>
          <a:endParaRPr lang="ru-RU"/>
        </a:p>
      </dgm:t>
    </dgm:pt>
    <dgm:pt modelId="{53D711F6-5A87-4659-869C-9E0766860ABB}" type="pres">
      <dgm:prSet presAssocID="{FD1EBAAD-2346-4A1A-BC9E-D23E4A58B1D6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747415-141F-4304-810C-04B2532CAC65}" type="pres">
      <dgm:prSet presAssocID="{A9672C01-F4EB-4828-940C-1AAB4B42723F}" presName="node" presStyleLbl="node1" presStyleIdx="7" presStyleCnt="8" custScaleX="219589" custScaleY="114619" custRadScaleRad="156405" custRadScaleInc="-36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47005-E0C0-4AE9-88AC-773D7FC97315}" type="presOf" srcId="{891BE231-B103-46A8-9EC2-A47DB6DBA52E}" destId="{18AB5B87-BBB1-4780-808D-BC7CD952F2D7}" srcOrd="0" destOrd="0" presId="urn:microsoft.com/office/officeart/2005/8/layout/radial5"/>
    <dgm:cxn modelId="{FDEAB3DA-2378-43D7-A68C-39847F67BFFB}" type="presOf" srcId="{5DFF4114-C5C3-49CF-8218-0A4E4DA0386E}" destId="{660EF010-8A77-4B48-A569-EDE0DD8B60F7}" srcOrd="0" destOrd="0" presId="urn:microsoft.com/office/officeart/2005/8/layout/radial5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789AE851-E838-48F2-BBD4-A291E18A363B}" type="presOf" srcId="{4A3B3751-2D6B-4714-8E98-A76EF927ECE7}" destId="{56901D40-34B4-4062-96C1-3B22ECB55139}" srcOrd="0" destOrd="0" presId="urn:microsoft.com/office/officeart/2005/8/layout/radial5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5BDC8017-5691-48C0-B80D-79A1D6FB587D}" type="presOf" srcId="{6EBB4F6A-2E9F-4C15-AEEB-7240ED082A9F}" destId="{C5973365-3DF5-4A4C-9D9F-5DE371C2B330}" srcOrd="1" destOrd="0" presId="urn:microsoft.com/office/officeart/2005/8/layout/radial5"/>
    <dgm:cxn modelId="{92405504-6F9C-4DA8-94FE-4D3EE72044DF}" type="presOf" srcId="{6F207110-394D-4000-9EF6-77203F56FCD3}" destId="{6D7BC207-C0E7-4208-BF21-2DFA62E44CB3}" srcOrd="0" destOrd="0" presId="urn:microsoft.com/office/officeart/2005/8/layout/radial5"/>
    <dgm:cxn modelId="{A3240610-BA58-41BD-8C35-6BFE43D0AD95}" srcId="{6F207110-394D-4000-9EF6-77203F56FCD3}" destId="{EFA981E5-EE5E-40B5-911E-6644E6A88BF6}" srcOrd="6" destOrd="0" parTransId="{8F2DF40E-3CA2-485C-BCCB-B799A3934BC6}" sibTransId="{5F65EACA-B498-45F9-97AC-866DBB7CB8F4}"/>
    <dgm:cxn modelId="{59E7C10F-103E-46F3-AFED-EA10C5D1CD2F}" type="presOf" srcId="{B2B43141-B4DE-461A-A09D-268AB052E2C5}" destId="{429F8E0F-D135-4960-9054-EB4DD3E51FF2}" srcOrd="0" destOrd="0" presId="urn:microsoft.com/office/officeart/2005/8/layout/radial5"/>
    <dgm:cxn modelId="{514CE63F-1B3D-4806-AFEA-AD41EBA1CB6B}" type="presOf" srcId="{85AAF06F-931B-4D9A-9016-D6F29B805F28}" destId="{ACE8FDBB-5E26-4098-BFC3-A8B580968FC7}" srcOrd="0" destOrd="0" presId="urn:microsoft.com/office/officeart/2005/8/layout/radial5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E70458F3-A565-4B93-A777-E92A4B01A260}" type="presOf" srcId="{EFA981E5-EE5E-40B5-911E-6644E6A88BF6}" destId="{D13F1944-76B5-4166-8787-4841ACD5ED9D}" srcOrd="0" destOrd="0" presId="urn:microsoft.com/office/officeart/2005/8/layout/radial5"/>
    <dgm:cxn modelId="{FCD3DB0E-3271-4A53-9F8A-771A925D9DD1}" type="presOf" srcId="{2740EFC7-42E6-4FB2-B7EC-47553D68B7C5}" destId="{82ACFDE7-B490-46DD-8EF1-55ADBB338668}" srcOrd="0" destOrd="0" presId="urn:microsoft.com/office/officeart/2005/8/layout/radial5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41073319-47FD-479C-B899-7E5B63A8A241}" type="presOf" srcId="{661F97E4-E873-4A3D-A53C-7954C9BF0797}" destId="{194C0B31-D43B-4C7A-B65F-E555BABC655F}" srcOrd="0" destOrd="0" presId="urn:microsoft.com/office/officeart/2005/8/layout/radial5"/>
    <dgm:cxn modelId="{0A1A2B5F-657D-46D7-A447-B9634836C214}" type="presOf" srcId="{5DFF4114-C5C3-49CF-8218-0A4E4DA0386E}" destId="{C3393E62-F65C-4CB6-B340-06E7C044D989}" srcOrd="1" destOrd="0" presId="urn:microsoft.com/office/officeart/2005/8/layout/radial5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070D4881-B656-4BED-99D1-BB7C1E16F1A2}" type="presOf" srcId="{7CDBDF66-35A1-4842-AF4D-1EBE42E1CDB9}" destId="{BBC8F283-1CDB-4955-B599-80CDA77483E1}" srcOrd="0" destOrd="0" presId="urn:microsoft.com/office/officeart/2005/8/layout/radial5"/>
    <dgm:cxn modelId="{F9DDABAB-D2CE-4173-B3B3-A7D6D2F9DE52}" type="presOf" srcId="{3DAFA2BE-32B4-4084-A977-3302406797E0}" destId="{27CF2EC8-695A-4C47-AB94-B649B14280F9}" srcOrd="1" destOrd="0" presId="urn:microsoft.com/office/officeart/2005/8/layout/radial5"/>
    <dgm:cxn modelId="{D4AF533F-888E-4700-B96C-B2FD8A325BE8}" type="presOf" srcId="{3DAFA2BE-32B4-4084-A977-3302406797E0}" destId="{7D3E9CC7-F78C-4F4B-A7A1-3F91EEE6E0D3}" srcOrd="0" destOrd="0" presId="urn:microsoft.com/office/officeart/2005/8/layout/radial5"/>
    <dgm:cxn modelId="{FD06A4F9-74C9-4CC3-B3BA-116F49017276}" type="presOf" srcId="{6EBB4F6A-2E9F-4C15-AEEB-7240ED082A9F}" destId="{FA1F7511-1F60-428A-AE93-F68612C663E4}" srcOrd="0" destOrd="0" presId="urn:microsoft.com/office/officeart/2005/8/layout/radial5"/>
    <dgm:cxn modelId="{A80277AB-8C1C-4E28-9BA3-8228425EDE25}" type="presOf" srcId="{F67B3F48-6B18-493B-8A5E-1D55DEA26585}" destId="{5DD4A423-C884-4F96-8D63-B28866BCD751}" srcOrd="0" destOrd="0" presId="urn:microsoft.com/office/officeart/2005/8/layout/radial5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B97CAF24-637B-4530-9527-AE86329603FA}" type="presOf" srcId="{8F2DF40E-3CA2-485C-BCCB-B799A3934BC6}" destId="{5B609FF4-CC86-4DF1-A659-D5055C95A0A8}" srcOrd="0" destOrd="0" presId="urn:microsoft.com/office/officeart/2005/8/layout/radial5"/>
    <dgm:cxn modelId="{2F698CE6-1972-4656-A032-C623B4BE1C0D}" type="presOf" srcId="{891BE231-B103-46A8-9EC2-A47DB6DBA52E}" destId="{575A80CC-CA29-4503-A17C-F25322D09B25}" srcOrd="1" destOrd="0" presId="urn:microsoft.com/office/officeart/2005/8/layout/radial5"/>
    <dgm:cxn modelId="{BAD69D39-D1BC-4618-97C0-4CEF547FB7C7}" type="presOf" srcId="{A9672C01-F4EB-4828-940C-1AAB4B42723F}" destId="{F9747415-141F-4304-810C-04B2532CAC65}" srcOrd="0" destOrd="0" presId="urn:microsoft.com/office/officeart/2005/8/layout/radial5"/>
    <dgm:cxn modelId="{C1FD1581-119E-4452-9C16-A403B40F790E}" type="presOf" srcId="{661F97E4-E873-4A3D-A53C-7954C9BF0797}" destId="{028171F8-A232-4AC6-AE18-3F887075B6C1}" srcOrd="1" destOrd="0" presId="urn:microsoft.com/office/officeart/2005/8/layout/radial5"/>
    <dgm:cxn modelId="{FAFB806F-55B4-4767-92AB-2B196FA6D963}" type="presOf" srcId="{FD1EBAAD-2346-4A1A-BC9E-D23E4A58B1D6}" destId="{53D711F6-5A87-4659-869C-9E0766860ABB}" srcOrd="1" destOrd="0" presId="urn:microsoft.com/office/officeart/2005/8/layout/radial5"/>
    <dgm:cxn modelId="{C99B9119-4DC3-4FD8-8200-C731707E2BEB}" srcId="{6F207110-394D-4000-9EF6-77203F56FCD3}" destId="{A9672C01-F4EB-4828-940C-1AAB4B42723F}" srcOrd="7" destOrd="0" parTransId="{FD1EBAAD-2346-4A1A-BC9E-D23E4A58B1D6}" sibTransId="{29D57906-9A90-461A-A6F2-935AA888C1F9}"/>
    <dgm:cxn modelId="{562D8980-2513-472E-9B52-68FBE131BA14}" type="presOf" srcId="{CEBCEB20-D80C-4C48-85F2-77F4B9DE64DF}" destId="{F997E516-B62D-4A8A-9DB8-34D3641D3F5C}" srcOrd="0" destOrd="0" presId="urn:microsoft.com/office/officeart/2005/8/layout/radial5"/>
    <dgm:cxn modelId="{719FCEE0-3583-4799-999F-3A9DFDC56904}" type="presOf" srcId="{7CDBDF66-35A1-4842-AF4D-1EBE42E1CDB9}" destId="{E2E32778-E700-41E8-B173-F0D0D4186F50}" srcOrd="1" destOrd="0" presId="urn:microsoft.com/office/officeart/2005/8/layout/radial5"/>
    <dgm:cxn modelId="{57F7EEA4-9F3D-48B4-B5BF-17CAB085569F}" type="presOf" srcId="{C28B0E8E-875A-48DC-B369-8E1F3321D5AA}" destId="{F5DD8246-2F2F-44DF-8DC2-08424B4C3986}" srcOrd="0" destOrd="0" presId="urn:microsoft.com/office/officeart/2005/8/layout/radial5"/>
    <dgm:cxn modelId="{94D1D62C-5204-45D6-95EF-CCD46DFC61AB}" type="presOf" srcId="{8F2DF40E-3CA2-485C-BCCB-B799A3934BC6}" destId="{D2D9FEA7-00A4-4CFA-83A4-CE2F4582A293}" srcOrd="1" destOrd="0" presId="urn:microsoft.com/office/officeart/2005/8/layout/radial5"/>
    <dgm:cxn modelId="{BF0799D3-E77F-436D-8550-D4AA37960B16}" type="presOf" srcId="{FD1EBAAD-2346-4A1A-BC9E-D23E4A58B1D6}" destId="{A9570325-D9BE-4702-A358-502D2F1E328F}" srcOrd="0" destOrd="0" presId="urn:microsoft.com/office/officeart/2005/8/layout/radial5"/>
    <dgm:cxn modelId="{5251D738-CAA4-4B6D-A958-905AFF934746}" type="presParOf" srcId="{F997E516-B62D-4A8A-9DB8-34D3641D3F5C}" destId="{6D7BC207-C0E7-4208-BF21-2DFA62E44CB3}" srcOrd="0" destOrd="0" presId="urn:microsoft.com/office/officeart/2005/8/layout/radial5"/>
    <dgm:cxn modelId="{11FD9A30-E22F-4A0A-AD38-D851500FB295}" type="presParOf" srcId="{F997E516-B62D-4A8A-9DB8-34D3641D3F5C}" destId="{18AB5B87-BBB1-4780-808D-BC7CD952F2D7}" srcOrd="1" destOrd="0" presId="urn:microsoft.com/office/officeart/2005/8/layout/radial5"/>
    <dgm:cxn modelId="{2E971902-528D-43F8-B0BD-4F966963CA7D}" type="presParOf" srcId="{18AB5B87-BBB1-4780-808D-BC7CD952F2D7}" destId="{575A80CC-CA29-4503-A17C-F25322D09B25}" srcOrd="0" destOrd="0" presId="urn:microsoft.com/office/officeart/2005/8/layout/radial5"/>
    <dgm:cxn modelId="{F78B834E-260B-46A7-91A6-131CFAFE631E}" type="presParOf" srcId="{F997E516-B62D-4A8A-9DB8-34D3641D3F5C}" destId="{ACE8FDBB-5E26-4098-BFC3-A8B580968FC7}" srcOrd="2" destOrd="0" presId="urn:microsoft.com/office/officeart/2005/8/layout/radial5"/>
    <dgm:cxn modelId="{127033BC-838D-4851-BEDD-0F84A603235C}" type="presParOf" srcId="{F997E516-B62D-4A8A-9DB8-34D3641D3F5C}" destId="{194C0B31-D43B-4C7A-B65F-E555BABC655F}" srcOrd="3" destOrd="0" presId="urn:microsoft.com/office/officeart/2005/8/layout/radial5"/>
    <dgm:cxn modelId="{E0A0AEA0-04A1-454A-855F-25A8EBAD1E78}" type="presParOf" srcId="{194C0B31-D43B-4C7A-B65F-E555BABC655F}" destId="{028171F8-A232-4AC6-AE18-3F887075B6C1}" srcOrd="0" destOrd="0" presId="urn:microsoft.com/office/officeart/2005/8/layout/radial5"/>
    <dgm:cxn modelId="{35D25265-1BBC-4F36-986C-4514C99A439B}" type="presParOf" srcId="{F997E516-B62D-4A8A-9DB8-34D3641D3F5C}" destId="{82ACFDE7-B490-46DD-8EF1-55ADBB338668}" srcOrd="4" destOrd="0" presId="urn:microsoft.com/office/officeart/2005/8/layout/radial5"/>
    <dgm:cxn modelId="{2CC4FA43-BFB4-43A1-8874-76B6BE7DBAF0}" type="presParOf" srcId="{F997E516-B62D-4A8A-9DB8-34D3641D3F5C}" destId="{7D3E9CC7-F78C-4F4B-A7A1-3F91EEE6E0D3}" srcOrd="5" destOrd="0" presId="urn:microsoft.com/office/officeart/2005/8/layout/radial5"/>
    <dgm:cxn modelId="{DD8A9A5B-1759-4510-BB03-593D059ADCD4}" type="presParOf" srcId="{7D3E9CC7-F78C-4F4B-A7A1-3F91EEE6E0D3}" destId="{27CF2EC8-695A-4C47-AB94-B649B14280F9}" srcOrd="0" destOrd="0" presId="urn:microsoft.com/office/officeart/2005/8/layout/radial5"/>
    <dgm:cxn modelId="{0BA316FE-1645-4BFF-9503-3E55D9D20E74}" type="presParOf" srcId="{F997E516-B62D-4A8A-9DB8-34D3641D3F5C}" destId="{5DD4A423-C884-4F96-8D63-B28866BCD751}" srcOrd="6" destOrd="0" presId="urn:microsoft.com/office/officeart/2005/8/layout/radial5"/>
    <dgm:cxn modelId="{D8744CF3-05EC-4BC3-9524-C4824B713C83}" type="presParOf" srcId="{F997E516-B62D-4A8A-9DB8-34D3641D3F5C}" destId="{660EF010-8A77-4B48-A569-EDE0DD8B60F7}" srcOrd="7" destOrd="0" presId="urn:microsoft.com/office/officeart/2005/8/layout/radial5"/>
    <dgm:cxn modelId="{89C8000C-865A-4E0C-A497-4835E1C6CD75}" type="presParOf" srcId="{660EF010-8A77-4B48-A569-EDE0DD8B60F7}" destId="{C3393E62-F65C-4CB6-B340-06E7C044D989}" srcOrd="0" destOrd="0" presId="urn:microsoft.com/office/officeart/2005/8/layout/radial5"/>
    <dgm:cxn modelId="{C9075993-D313-406E-A990-9E8164DA8635}" type="presParOf" srcId="{F997E516-B62D-4A8A-9DB8-34D3641D3F5C}" destId="{56901D40-34B4-4062-96C1-3B22ECB55139}" srcOrd="8" destOrd="0" presId="urn:microsoft.com/office/officeart/2005/8/layout/radial5"/>
    <dgm:cxn modelId="{32DDBB6D-F80A-40CE-86A7-DDB6858C13D2}" type="presParOf" srcId="{F997E516-B62D-4A8A-9DB8-34D3641D3F5C}" destId="{BBC8F283-1CDB-4955-B599-80CDA77483E1}" srcOrd="9" destOrd="0" presId="urn:microsoft.com/office/officeart/2005/8/layout/radial5"/>
    <dgm:cxn modelId="{47B0CD5D-CAF9-4CEE-A823-EB62965E50D8}" type="presParOf" srcId="{BBC8F283-1CDB-4955-B599-80CDA77483E1}" destId="{E2E32778-E700-41E8-B173-F0D0D4186F50}" srcOrd="0" destOrd="0" presId="urn:microsoft.com/office/officeart/2005/8/layout/radial5"/>
    <dgm:cxn modelId="{4B1641E3-A5A9-4768-B76D-D9BCC83885C2}" type="presParOf" srcId="{F997E516-B62D-4A8A-9DB8-34D3641D3F5C}" destId="{429F8E0F-D135-4960-9054-EB4DD3E51FF2}" srcOrd="10" destOrd="0" presId="urn:microsoft.com/office/officeart/2005/8/layout/radial5"/>
    <dgm:cxn modelId="{1014EDA2-C43F-41BB-AFC9-212DBBE08821}" type="presParOf" srcId="{F997E516-B62D-4A8A-9DB8-34D3641D3F5C}" destId="{FA1F7511-1F60-428A-AE93-F68612C663E4}" srcOrd="11" destOrd="0" presId="urn:microsoft.com/office/officeart/2005/8/layout/radial5"/>
    <dgm:cxn modelId="{97FB9797-3B25-4142-924E-E98FA98C7FF3}" type="presParOf" srcId="{FA1F7511-1F60-428A-AE93-F68612C663E4}" destId="{C5973365-3DF5-4A4C-9D9F-5DE371C2B330}" srcOrd="0" destOrd="0" presId="urn:microsoft.com/office/officeart/2005/8/layout/radial5"/>
    <dgm:cxn modelId="{DD59D594-7440-451E-8707-E8A29F59472D}" type="presParOf" srcId="{F997E516-B62D-4A8A-9DB8-34D3641D3F5C}" destId="{F5DD8246-2F2F-44DF-8DC2-08424B4C3986}" srcOrd="12" destOrd="0" presId="urn:microsoft.com/office/officeart/2005/8/layout/radial5"/>
    <dgm:cxn modelId="{694F8D00-2F2E-4502-B235-5CCFFB742583}" type="presParOf" srcId="{F997E516-B62D-4A8A-9DB8-34D3641D3F5C}" destId="{5B609FF4-CC86-4DF1-A659-D5055C95A0A8}" srcOrd="13" destOrd="0" presId="urn:microsoft.com/office/officeart/2005/8/layout/radial5"/>
    <dgm:cxn modelId="{1DB39D75-EEDD-4AD1-9E9E-C721BD1987B9}" type="presParOf" srcId="{5B609FF4-CC86-4DF1-A659-D5055C95A0A8}" destId="{D2D9FEA7-00A4-4CFA-83A4-CE2F4582A293}" srcOrd="0" destOrd="0" presId="urn:microsoft.com/office/officeart/2005/8/layout/radial5"/>
    <dgm:cxn modelId="{7FE076F4-1AFD-455E-B923-01029B067467}" type="presParOf" srcId="{F997E516-B62D-4A8A-9DB8-34D3641D3F5C}" destId="{D13F1944-76B5-4166-8787-4841ACD5ED9D}" srcOrd="14" destOrd="0" presId="urn:microsoft.com/office/officeart/2005/8/layout/radial5"/>
    <dgm:cxn modelId="{BE12DA8E-E321-4CCB-83D8-05F26BDCE7EB}" type="presParOf" srcId="{F997E516-B62D-4A8A-9DB8-34D3641D3F5C}" destId="{A9570325-D9BE-4702-A358-502D2F1E328F}" srcOrd="15" destOrd="0" presId="urn:microsoft.com/office/officeart/2005/8/layout/radial5"/>
    <dgm:cxn modelId="{58CD1F54-174B-4311-84F8-5522131316DF}" type="presParOf" srcId="{A9570325-D9BE-4702-A358-502D2F1E328F}" destId="{53D711F6-5A87-4659-869C-9E0766860ABB}" srcOrd="0" destOrd="0" presId="urn:microsoft.com/office/officeart/2005/8/layout/radial5"/>
    <dgm:cxn modelId="{2F259359-1FE5-4C78-BA96-81B174649B93}" type="presParOf" srcId="{F997E516-B62D-4A8A-9DB8-34D3641D3F5C}" destId="{F9747415-141F-4304-810C-04B2532CAC6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C207-C0E7-4208-BF21-2DFA62E44CB3}">
      <dsp:nvSpPr>
        <dsp:cNvPr id="0" name=""/>
        <dsp:cNvSpPr/>
      </dsp:nvSpPr>
      <dsp:spPr>
        <a:xfrm>
          <a:off x="3193113" y="1803473"/>
          <a:ext cx="2158279" cy="202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Всего расходов </a:t>
          </a:r>
          <a:r>
            <a:rPr lang="ru-RU" sz="1100" kern="1200" dirty="0" smtClean="0"/>
            <a:t>70370,9,0тыс.рублей</a:t>
          </a:r>
          <a:endParaRPr lang="ru-RU" sz="1100" kern="1200" dirty="0"/>
        </a:p>
      </dsp:txBody>
      <dsp:txXfrm>
        <a:off x="3509186" y="2099667"/>
        <a:ext cx="1526133" cy="1430149"/>
      </dsp:txXfrm>
    </dsp:sp>
    <dsp:sp modelId="{18AB5B87-BBB1-4780-808D-BC7CD952F2D7}">
      <dsp:nvSpPr>
        <dsp:cNvPr id="0" name=""/>
        <dsp:cNvSpPr/>
      </dsp:nvSpPr>
      <dsp:spPr>
        <a:xfrm rot="16222946">
          <a:off x="4196858" y="1418321"/>
          <a:ext cx="166321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221639" y="1536458"/>
        <a:ext cx="116425" cy="279569"/>
      </dsp:txXfrm>
    </dsp:sp>
    <dsp:sp modelId="{ACE8FDBB-5E26-4098-BFC3-A8B580968FC7}">
      <dsp:nvSpPr>
        <dsp:cNvPr id="0" name=""/>
        <dsp:cNvSpPr/>
      </dsp:nvSpPr>
      <dsp:spPr>
        <a:xfrm>
          <a:off x="3312371" y="-57450"/>
          <a:ext cx="1947779" cy="154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«Управление муниципальными финансами»- </a:t>
          </a:r>
          <a:r>
            <a:rPr lang="ru-RU" sz="1200" kern="1200" baseline="0" dirty="0" smtClean="0"/>
            <a:t>5826,6 </a:t>
          </a:r>
          <a:r>
            <a:rPr lang="ru-RU" sz="1200" kern="1200" baseline="0" dirty="0" err="1" smtClean="0"/>
            <a:t>тыс.руб</a:t>
          </a:r>
          <a:r>
            <a:rPr lang="ru-RU" sz="1200" kern="1200" baseline="0" dirty="0" smtClean="0"/>
            <a:t>.</a:t>
          </a:r>
        </a:p>
      </dsp:txBody>
      <dsp:txXfrm>
        <a:off x="3597617" y="169125"/>
        <a:ext cx="1377287" cy="1093998"/>
      </dsp:txXfrm>
    </dsp:sp>
    <dsp:sp modelId="{194C0B31-D43B-4C7A-B65F-E555BABC655F}">
      <dsp:nvSpPr>
        <dsp:cNvPr id="0" name=""/>
        <dsp:cNvSpPr/>
      </dsp:nvSpPr>
      <dsp:spPr>
        <a:xfrm rot="19339479">
          <a:off x="5292071" y="1472344"/>
          <a:ext cx="83376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306645" y="1608251"/>
        <a:ext cx="693981" cy="279569"/>
      </dsp:txXfrm>
    </dsp:sp>
    <dsp:sp modelId="{82ACFDE7-B490-46DD-8EF1-55ADBB338668}">
      <dsp:nvSpPr>
        <dsp:cNvPr id="0" name=""/>
        <dsp:cNvSpPr/>
      </dsp:nvSpPr>
      <dsp:spPr>
        <a:xfrm>
          <a:off x="5760638" y="72003"/>
          <a:ext cx="2529671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«</a:t>
          </a:r>
          <a:r>
            <a:rPr lang="ru-RU" sz="1200" kern="1200" dirty="0" smtClean="0"/>
            <a:t>Муниципальная политика»-</a:t>
          </a:r>
          <a:r>
            <a:rPr lang="ru-RU" sz="1200" kern="1200" dirty="0" smtClean="0"/>
            <a:t>70,3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6131100" y="252630"/>
        <a:ext cx="1788747" cy="872142"/>
      </dsp:txXfrm>
    </dsp:sp>
    <dsp:sp modelId="{7D3E9CC7-F78C-4F4B-A7A1-3F91EEE6E0D3}">
      <dsp:nvSpPr>
        <dsp:cNvPr id="0" name=""/>
        <dsp:cNvSpPr/>
      </dsp:nvSpPr>
      <dsp:spPr>
        <a:xfrm rot="21338438">
          <a:off x="5394480" y="2491906"/>
          <a:ext cx="113082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394529" y="2586385"/>
        <a:ext cx="79157" cy="279569"/>
      </dsp:txXfrm>
    </dsp:sp>
    <dsp:sp modelId="{5DD4A423-C884-4F96-8D63-B28866BCD751}">
      <dsp:nvSpPr>
        <dsp:cNvPr id="0" name=""/>
        <dsp:cNvSpPr/>
      </dsp:nvSpPr>
      <dsp:spPr>
        <a:xfrm>
          <a:off x="5544619" y="1800195"/>
          <a:ext cx="3059736" cy="1601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kern="1200" dirty="0" smtClean="0"/>
            <a:t>»-3871,4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5992707" y="2034780"/>
        <a:ext cx="2163560" cy="1132679"/>
      </dsp:txXfrm>
    </dsp:sp>
    <dsp:sp modelId="{660EF010-8A77-4B48-A569-EDE0DD8B60F7}">
      <dsp:nvSpPr>
        <dsp:cNvPr id="0" name=""/>
        <dsp:cNvSpPr/>
      </dsp:nvSpPr>
      <dsp:spPr>
        <a:xfrm rot="1603098">
          <a:off x="5388854" y="3275373"/>
          <a:ext cx="522772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396317" y="3337139"/>
        <a:ext cx="382987" cy="279569"/>
      </dsp:txXfrm>
    </dsp:sp>
    <dsp:sp modelId="{56901D40-34B4-4062-96C1-3B22ECB55139}">
      <dsp:nvSpPr>
        <dsp:cNvPr id="0" name=""/>
        <dsp:cNvSpPr/>
      </dsp:nvSpPr>
      <dsp:spPr>
        <a:xfrm>
          <a:off x="5832641" y="3528389"/>
          <a:ext cx="2165215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транспортной системы»-1906,5 </a:t>
          </a:r>
          <a:r>
            <a:rPr lang="ru-RU" sz="1200" kern="1200" baseline="0" dirty="0" err="1" smtClean="0"/>
            <a:t>тыс.руб</a:t>
          </a:r>
          <a:r>
            <a:rPr lang="ru-RU" sz="900" kern="1200" baseline="0" dirty="0" smtClean="0"/>
            <a:t>.</a:t>
          </a:r>
          <a:endParaRPr lang="ru-RU" sz="900" kern="1200" baseline="0" dirty="0"/>
        </a:p>
      </dsp:txBody>
      <dsp:txXfrm>
        <a:off x="6149729" y="3709016"/>
        <a:ext cx="1531039" cy="872142"/>
      </dsp:txXfrm>
    </dsp:sp>
    <dsp:sp modelId="{BBC8F283-1CDB-4955-B599-80CDA77483E1}">
      <dsp:nvSpPr>
        <dsp:cNvPr id="0" name=""/>
        <dsp:cNvSpPr/>
      </dsp:nvSpPr>
      <dsp:spPr>
        <a:xfrm rot="5483659">
          <a:off x="4170466" y="3727960"/>
          <a:ext cx="14777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4193171" y="3798991"/>
        <a:ext cx="103443" cy="279569"/>
      </dsp:txXfrm>
    </dsp:sp>
    <dsp:sp modelId="{429F8E0F-D135-4960-9054-EB4DD3E51FF2}">
      <dsp:nvSpPr>
        <dsp:cNvPr id="0" name=""/>
        <dsp:cNvSpPr/>
      </dsp:nvSpPr>
      <dsp:spPr>
        <a:xfrm>
          <a:off x="2808314" y="4104451"/>
          <a:ext cx="2835073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«Благоустройство территории и </a:t>
          </a:r>
          <a:r>
            <a:rPr lang="ru-RU" sz="1200" kern="1200" dirty="0" err="1" smtClean="0"/>
            <a:t>жилищно</a:t>
          </a:r>
          <a:r>
            <a:rPr lang="ru-RU" sz="1200" kern="1200" dirty="0" smtClean="0"/>
            <a:t> –коммунальное хозяйство</a:t>
          </a:r>
          <a:r>
            <a:rPr lang="ru-RU" sz="1200" kern="1200" dirty="0" smtClean="0"/>
            <a:t>»-4639,9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3223501" y="4285078"/>
        <a:ext cx="2004699" cy="872142"/>
      </dsp:txXfrm>
    </dsp:sp>
    <dsp:sp modelId="{FA1F7511-1F60-428A-AE93-F68612C663E4}">
      <dsp:nvSpPr>
        <dsp:cNvPr id="0" name=""/>
        <dsp:cNvSpPr/>
      </dsp:nvSpPr>
      <dsp:spPr>
        <a:xfrm rot="9415008">
          <a:off x="2725390" y="3151369"/>
          <a:ext cx="42072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846555" y="3219816"/>
        <a:ext cx="294508" cy="279569"/>
      </dsp:txXfrm>
    </dsp:sp>
    <dsp:sp modelId="{F5DD8246-2F2F-44DF-8DC2-08424B4C3986}">
      <dsp:nvSpPr>
        <dsp:cNvPr id="0" name=""/>
        <dsp:cNvSpPr/>
      </dsp:nvSpPr>
      <dsp:spPr>
        <a:xfrm>
          <a:off x="504063" y="3312361"/>
          <a:ext cx="2307167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«Развитие культуры» </a:t>
          </a:r>
          <a:r>
            <a:rPr lang="ru-RU" sz="1200" kern="1200" dirty="0" smtClean="0"/>
            <a:t>54937,6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841940" y="3492988"/>
        <a:ext cx="1631413" cy="872142"/>
      </dsp:txXfrm>
    </dsp:sp>
    <dsp:sp modelId="{5B609FF4-CC86-4DF1-A659-D5055C95A0A8}">
      <dsp:nvSpPr>
        <dsp:cNvPr id="0" name=""/>
        <dsp:cNvSpPr/>
      </dsp:nvSpPr>
      <dsp:spPr>
        <a:xfrm rot="11243867">
          <a:off x="2865859" y="2414729"/>
          <a:ext cx="23976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937489" y="2512550"/>
        <a:ext cx="167836" cy="279569"/>
      </dsp:txXfrm>
    </dsp:sp>
    <dsp:sp modelId="{D13F1944-76B5-4166-8787-4841ACD5ED9D}">
      <dsp:nvSpPr>
        <dsp:cNvPr id="0" name=""/>
        <dsp:cNvSpPr/>
      </dsp:nvSpPr>
      <dsp:spPr>
        <a:xfrm>
          <a:off x="216027" y="1800199"/>
          <a:ext cx="2578798" cy="1310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физической культуры»- 00.0 тыс. </a:t>
          </a:r>
          <a:r>
            <a:rPr lang="ru-RU" sz="1200" kern="1200" baseline="0" dirty="0" err="1" smtClean="0"/>
            <a:t>руб</a:t>
          </a:r>
          <a:endParaRPr lang="ru-RU" sz="1200" kern="1200" baseline="0" dirty="0"/>
        </a:p>
      </dsp:txBody>
      <dsp:txXfrm>
        <a:off x="593683" y="1992133"/>
        <a:ext cx="1823486" cy="926739"/>
      </dsp:txXfrm>
    </dsp:sp>
    <dsp:sp modelId="{A9570325-D9BE-4702-A358-502D2F1E328F}">
      <dsp:nvSpPr>
        <dsp:cNvPr id="0" name=""/>
        <dsp:cNvSpPr/>
      </dsp:nvSpPr>
      <dsp:spPr>
        <a:xfrm rot="13004955">
          <a:off x="2604241" y="1585714"/>
          <a:ext cx="66819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730136" y="1720722"/>
        <a:ext cx="528413" cy="279569"/>
      </dsp:txXfrm>
    </dsp:sp>
    <dsp:sp modelId="{F9747415-141F-4304-810C-04B2532CAC65}">
      <dsp:nvSpPr>
        <dsp:cNvPr id="0" name=""/>
        <dsp:cNvSpPr/>
      </dsp:nvSpPr>
      <dsp:spPr>
        <a:xfrm>
          <a:off x="288034" y="144015"/>
          <a:ext cx="2708403" cy="1413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baseline="0" dirty="0" smtClean="0"/>
            <a:t>«Формирование современной городской среды на территории Ковалевского сельского поселения» -00,0 тыс. руб</a:t>
          </a:r>
          <a:r>
            <a:rPr lang="ru-RU" sz="1200" b="1" kern="1200" baseline="0" dirty="0" smtClean="0"/>
            <a:t>.</a:t>
          </a:r>
          <a:endParaRPr lang="ru-RU" sz="1200" kern="1200" baseline="0" dirty="0"/>
        </a:p>
      </dsp:txBody>
      <dsp:txXfrm>
        <a:off x="684670" y="351047"/>
        <a:ext cx="1915131" cy="999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0.55821</cdr:x>
      <cdr:y>0.90141</cdr:y>
    </cdr:from>
    <cdr:to>
      <cdr:x>0.91657</cdr:x>
      <cdr:y>0.97816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76205" y="4608512"/>
          <a:ext cx="2745246" cy="39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расходов-36347,7 </a:t>
          </a:r>
          <a:r>
            <a:rPr lang="ru-RU" sz="1400" b="1" dirty="0" err="1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17.02.2025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17.02.2025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2120" y="404664"/>
            <a:ext cx="6408712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Красносулинского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2023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4864"/>
            <a:ext cx="8496944" cy="41304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017294"/>
              </p:ext>
            </p:extLst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432048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в рамках муниципальных программ Ковалевского сельского поселения за 2023 год</a:t>
            </a:r>
            <a:endParaRPr lang="ru-RU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616330"/>
              </p:ext>
            </p:extLst>
          </p:nvPr>
        </p:nvGraphicFramePr>
        <p:xfrm>
          <a:off x="899592" y="2204864"/>
          <a:ext cx="74168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764704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расходов в рамках муниципальных программ в общем объеме расходов в 2023 году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650742"/>
              </p:ext>
            </p:extLst>
          </p:nvPr>
        </p:nvGraphicFramePr>
        <p:xfrm>
          <a:off x="827584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0891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исполнения бюджета поселения за 2023 год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487579" y="3696997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998648"/>
              </p:ext>
            </p:extLst>
          </p:nvPr>
        </p:nvGraphicFramePr>
        <p:xfrm>
          <a:off x="899592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115212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бюджета Ковалевского      сельского поселения 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47469" y="3265099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662412"/>
              </p:ext>
            </p:extLst>
          </p:nvPr>
        </p:nvGraphicFramePr>
        <p:xfrm>
          <a:off x="1115616" y="2204864"/>
          <a:ext cx="7272808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и неналоговые доходы бюджета  поселения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92454" y="3409115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150867"/>
              </p:ext>
            </p:extLst>
          </p:nvPr>
        </p:nvGraphicFramePr>
        <p:xfrm>
          <a:off x="539552" y="2132856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888" y="1196752"/>
            <a:ext cx="864096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2023 год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71405" y="276104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782076"/>
              </p:ext>
            </p:extLst>
          </p:nvPr>
        </p:nvGraphicFramePr>
        <p:xfrm>
          <a:off x="827584" y="1916832"/>
          <a:ext cx="76328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092" y="1412776"/>
            <a:ext cx="864096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бюджета Ковалевского сельского поселения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640737" y="312108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049955"/>
              </p:ext>
            </p:extLst>
          </p:nvPr>
        </p:nvGraphicFramePr>
        <p:xfrm>
          <a:off x="395536" y="1052736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Структура расходов бюджета поселения за 2023  год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73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97291"/>
              </p:ext>
            </p:extLst>
          </p:nvPr>
        </p:nvGraphicFramePr>
        <p:xfrm>
          <a:off x="755576" y="1850350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исполнения расходов на культуру 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95541" y="319309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196</Words>
  <Application>Microsoft Office PowerPoint</Application>
  <PresentationFormat>Экран (4:3)</PresentationFormat>
  <Paragraphs>45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Презентация PowerPoint</vt:lpstr>
      <vt:lpstr>Итоги исполнения бюджета поселения за 2023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2023 год</vt:lpstr>
      <vt:lpstr>Расходы бюджета Ковалевского сельского поселения </vt:lpstr>
      <vt:lpstr>Структура расходов бюджета поселения за 2023  год</vt:lpstr>
      <vt:lpstr>Презентация PowerPoint</vt:lpstr>
      <vt:lpstr>Динамика исполнения расходов на культуру  </vt:lpstr>
      <vt:lpstr> Расходы в рамках муниципальных программ Ковалевского сельского поселения за 2023 год</vt:lpstr>
      <vt:lpstr>Доля расходов в рамках муниципальных программ в общем объеме расходов в 2023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2025-02-17T06:32:13Z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