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1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73237653018153E-2"/>
          <c:y val="0.16035786236819141"/>
          <c:w val="0.96285352469396368"/>
          <c:h val="0.71227455520010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11203.5</c:v>
                </c:pt>
                <c:pt idx="1">
                  <c:v>21050.400000000001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10991.5</c:v>
                </c:pt>
                <c:pt idx="1">
                  <c:v>20979.1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293696"/>
        <c:axId val="103295232"/>
      </c:barChart>
      <c:catAx>
        <c:axId val="1032936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3295232"/>
        <c:crosses val="autoZero"/>
        <c:auto val="1"/>
        <c:lblAlgn val="ctr"/>
        <c:lblOffset val="100"/>
        <c:noMultiLvlLbl val="0"/>
      </c:catAx>
      <c:valAx>
        <c:axId val="103295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32936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769788907243494"/>
          <c:y val="2.1286034015194095E-2"/>
          <c:w val="0.37083469884964254"/>
          <c:h val="0.117785794337803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1769.6</c:v>
                </c:pt>
                <c:pt idx="1">
                  <c:v>2027.8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9433.9</c:v>
                </c:pt>
                <c:pt idx="1">
                  <c:v>19022.599999999999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3343616"/>
        <c:axId val="103345152"/>
      </c:barChart>
      <c:catAx>
        <c:axId val="1033436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3345152"/>
        <c:crosses val="autoZero"/>
        <c:auto val="1"/>
        <c:lblAlgn val="ctr"/>
        <c:lblOffset val="100"/>
        <c:noMultiLvlLbl val="0"/>
      </c:catAx>
      <c:valAx>
        <c:axId val="1033451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03343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65261395598507E-2"/>
          <c:y val="6.4570698222514683E-2"/>
          <c:w val="0.95490648583209881"/>
          <c:h val="0.82522139284627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гогд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1748.8</c:v>
                </c:pt>
                <c:pt idx="1">
                  <c:v>1847.6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гогд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20.8</c:v>
                </c:pt>
                <c:pt idx="1">
                  <c:v>180.2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7516160"/>
        <c:axId val="7518080"/>
      </c:barChart>
      <c:catAx>
        <c:axId val="7516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7518080"/>
        <c:crosses val="autoZero"/>
        <c:auto val="1"/>
        <c:lblAlgn val="ctr"/>
        <c:lblOffset val="100"/>
        <c:noMultiLvlLbl val="0"/>
      </c:catAx>
      <c:valAx>
        <c:axId val="7518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5161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89999988702412337"/>
          <c:h val="9.060839645268173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4200239934354244E-2"/>
                  <c:y val="-7.567260286197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941981105413238E-3"/>
                  <c:y val="-0.128533305042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12971658119799E-2"/>
                  <c:y val="-0.11565199495138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50716976866118E-2"/>
                  <c:y val="2.023909911649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Налоги на имущество</c:v>
                </c:pt>
                <c:pt idx="2">
                  <c:v>Доходы от использывания имущества</c:v>
                </c:pt>
                <c:pt idx="3">
                  <c:v>Штрафы</c:v>
                </c:pt>
                <c:pt idx="4">
                  <c:v>Налоги на совокупный доход</c:v>
                </c:pt>
                <c:pt idx="5">
                  <c:v>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538.1</c:v>
                </c:pt>
                <c:pt idx="1">
                  <c:v>1302</c:v>
                </c:pt>
                <c:pt idx="2">
                  <c:v>7.4</c:v>
                </c:pt>
                <c:pt idx="3">
                  <c:v>172.8</c:v>
                </c:pt>
                <c:pt idx="4">
                  <c:v>7.4</c:v>
                </c:pt>
                <c:pt idx="5" formatCode="0.0">
                  <c:v>19022.599999999999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600382121284764"/>
          <c:y val="8.3049970768275305E-2"/>
          <c:w val="0.30471358445552832"/>
          <c:h val="0.7355956350933684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302471331477933E-2"/>
          <c:y val="1.4124293785310734E-2"/>
          <c:w val="0.96573208722741433"/>
          <c:h val="0.756506517193825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11203.5</c:v>
                </c:pt>
                <c:pt idx="1">
                  <c:v>20979.1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9179904"/>
        <c:axId val="9182592"/>
        <c:axId val="0"/>
      </c:bar3DChart>
      <c:catAx>
        <c:axId val="91799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182592"/>
        <c:crosses val="autoZero"/>
        <c:auto val="1"/>
        <c:lblAlgn val="ctr"/>
        <c:lblOffset val="100"/>
        <c:noMultiLvlLbl val="0"/>
      </c:catAx>
      <c:valAx>
        <c:axId val="9182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9179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4718.8</c:v>
                </c:pt>
                <c:pt idx="1">
                  <c:v>285</c:v>
                </c:pt>
                <c:pt idx="2" formatCode="General">
                  <c:v>1636</c:v>
                </c:pt>
                <c:pt idx="3" formatCode="General">
                  <c:v>6100.7</c:v>
                </c:pt>
                <c:pt idx="4" formatCode="General">
                  <c:v>2</c:v>
                </c:pt>
                <c:pt idx="5">
                  <c:v>4153.6000000000004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322034266723988"/>
          <c:y val="2.5342924860200719E-2"/>
          <c:w val="0.41524605232542294"/>
          <c:h val="0.968325955235743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644793853314429E-4"/>
          <c:y val="0.17305568051637249"/>
          <c:w val="0.96573208722741433"/>
          <c:h val="0.724293612185167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4153.6000000000004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4153.6000000000004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9294592"/>
        <c:axId val="9259648"/>
        <c:axId val="0"/>
      </c:bar3DChart>
      <c:catAx>
        <c:axId val="9294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9259648"/>
        <c:crosses val="autoZero"/>
        <c:auto val="1"/>
        <c:lblAlgn val="ctr"/>
        <c:lblOffset val="100"/>
        <c:noMultiLvlLbl val="0"/>
      </c:catAx>
      <c:valAx>
        <c:axId val="9259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92945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16825.599999999999</c:v>
                </c:pt>
                <c:pt idx="1">
                  <c:v>4153.5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</a:t>
          </a:r>
          <a:r>
            <a:rPr lang="ru-RU" dirty="0" smtClean="0"/>
            <a:t>20979,1 </a:t>
          </a:r>
          <a:r>
            <a:rPr lang="ru-RU" dirty="0" err="1" smtClean="0"/>
            <a:t>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1200" baseline="0" dirty="0" smtClean="0"/>
            <a:t>«Управление муниципальными финансами»- </a:t>
          </a:r>
          <a:r>
            <a:rPr lang="ru-RU" sz="1200" baseline="0" dirty="0" smtClean="0"/>
            <a:t>4575,5 </a:t>
          </a:r>
          <a:r>
            <a:rPr lang="ru-RU" sz="1200" baseline="0" dirty="0" err="1" smtClean="0"/>
            <a:t>тыс.руб</a:t>
          </a:r>
          <a:r>
            <a:rPr lang="ru-RU" sz="1200" baseline="0" dirty="0" smtClean="0"/>
            <a:t>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1000" dirty="0" smtClean="0"/>
            <a:t>«</a:t>
          </a:r>
          <a:r>
            <a:rPr lang="ru-RU" sz="1200" dirty="0" smtClean="0"/>
            <a:t>Муниципальная политика</a:t>
          </a:r>
          <a:r>
            <a:rPr lang="ru-RU" sz="1200" dirty="0" smtClean="0"/>
            <a:t>»-79,8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объектах»-35,0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1200" baseline="0" dirty="0" smtClean="0"/>
            <a:t>«Развитие транспортной системы</a:t>
          </a:r>
          <a:r>
            <a:rPr lang="ru-RU" sz="1200" baseline="0" dirty="0" smtClean="0"/>
            <a:t>»-1636,0 </a:t>
          </a:r>
          <a:r>
            <a:rPr lang="ru-RU" sz="1200" baseline="0" dirty="0" err="1" smtClean="0"/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1200" dirty="0" smtClean="0"/>
            <a:t>«Благоустройство территории и </a:t>
          </a:r>
          <a:r>
            <a:rPr lang="ru-RU" sz="1200" dirty="0" err="1" smtClean="0"/>
            <a:t>жилищно</a:t>
          </a:r>
          <a:r>
            <a:rPr lang="ru-RU" sz="1200" dirty="0" smtClean="0"/>
            <a:t> –коммунальное хозяйство</a:t>
          </a:r>
          <a:r>
            <a:rPr lang="ru-RU" sz="1200" dirty="0" smtClean="0"/>
            <a:t>»-6065,7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200" dirty="0" smtClean="0"/>
            <a:t>«Развитие культуры» </a:t>
          </a:r>
          <a:r>
            <a:rPr lang="ru-RU" sz="1200" dirty="0" smtClean="0"/>
            <a:t>4153,6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 custT="1"/>
      <dgm:spPr/>
      <dgm:t>
        <a:bodyPr/>
        <a:lstStyle/>
        <a:p>
          <a:r>
            <a:rPr lang="ru-RU" sz="1200" baseline="0" dirty="0" smtClean="0"/>
            <a:t>«Развитие физической культуры»- 10.0 тыс. </a:t>
          </a:r>
          <a:r>
            <a:rPr lang="ru-RU" sz="1200" baseline="0" dirty="0" err="1" smtClean="0"/>
            <a:t>руб</a:t>
          </a:r>
          <a:endParaRPr lang="ru-RU" sz="1200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 custT="1"/>
      <dgm:spPr/>
      <dgm:t>
        <a:bodyPr/>
        <a:lstStyle/>
        <a:p>
          <a:r>
            <a:rPr lang="ru-RU" sz="1200" b="0" i="0" baseline="0" dirty="0" smtClean="0"/>
            <a:t>«Формирование современной городской среды на территории Ковалевского сельского поселения» -10,0 тыс. руб</a:t>
          </a:r>
          <a:r>
            <a:rPr lang="ru-RU" sz="1200" b="1" baseline="0" dirty="0" smtClean="0"/>
            <a:t>.</a:t>
          </a:r>
          <a:endParaRPr lang="ru-RU" sz="1200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57920" custScaleY="125438" custRadScaleRad="91558" custRadScaleInc="35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205098" custRadScaleRad="133917" custRadScaleInc="51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248074" custScaleY="129873" custRadScaleRad="114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75549" custRadScaleRad="132815" custRadScaleInc="-41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ScaleX="190490" custRadScaleRad="100256" custRadScaleInc="-20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87058" custRadScaleRad="116459" custRadScaleInc="26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209081" custScaleY="106260" custRadScaleRad="11455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91267" custRadScaleRad="118359" custRadScaleInc="-31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C207-C0E7-4208-BF21-2DFA62E44CB3}">
      <dsp:nvSpPr>
        <dsp:cNvPr id="0" name=""/>
        <dsp:cNvSpPr/>
      </dsp:nvSpPr>
      <dsp:spPr>
        <a:xfrm>
          <a:off x="3193113" y="1803473"/>
          <a:ext cx="2158279" cy="202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Всего расходов </a:t>
          </a:r>
          <a:r>
            <a:rPr lang="ru-RU" sz="1900" kern="1200" dirty="0" smtClean="0"/>
            <a:t>20979,1 </a:t>
          </a:r>
          <a:r>
            <a:rPr lang="ru-RU" sz="1900" kern="1200" dirty="0" err="1" smtClean="0"/>
            <a:t>тыс.рублей</a:t>
          </a:r>
          <a:endParaRPr lang="ru-RU" sz="1900" kern="1200" dirty="0"/>
        </a:p>
      </dsp:txBody>
      <dsp:txXfrm>
        <a:off x="3509186" y="2099667"/>
        <a:ext cx="1526133" cy="1430149"/>
      </dsp:txXfrm>
    </dsp:sp>
    <dsp:sp modelId="{18AB5B87-BBB1-4780-808D-BC7CD952F2D7}">
      <dsp:nvSpPr>
        <dsp:cNvPr id="0" name=""/>
        <dsp:cNvSpPr/>
      </dsp:nvSpPr>
      <dsp:spPr>
        <a:xfrm rot="16675267">
          <a:off x="4385478" y="1515234"/>
          <a:ext cx="7033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394575" y="1618874"/>
        <a:ext cx="49237" cy="279569"/>
      </dsp:txXfrm>
    </dsp:sp>
    <dsp:sp modelId="{ACE8FDBB-5E26-4098-BFC3-A8B580968FC7}">
      <dsp:nvSpPr>
        <dsp:cNvPr id="0" name=""/>
        <dsp:cNvSpPr/>
      </dsp:nvSpPr>
      <dsp:spPr>
        <a:xfrm>
          <a:off x="3563158" y="138047"/>
          <a:ext cx="1947779" cy="154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«Управление муниципальными финансами»- </a:t>
          </a:r>
          <a:r>
            <a:rPr lang="ru-RU" sz="1200" kern="1200" baseline="0" dirty="0" smtClean="0"/>
            <a:t>4575,5 </a:t>
          </a:r>
          <a:r>
            <a:rPr lang="ru-RU" sz="1200" kern="1200" baseline="0" dirty="0" err="1" smtClean="0"/>
            <a:t>тыс.руб</a:t>
          </a:r>
          <a:r>
            <a:rPr lang="ru-RU" sz="1200" kern="1200" baseline="0" dirty="0" smtClean="0"/>
            <a:t>.</a:t>
          </a:r>
        </a:p>
      </dsp:txBody>
      <dsp:txXfrm>
        <a:off x="3848404" y="364622"/>
        <a:ext cx="1377287" cy="1093998"/>
      </dsp:txXfrm>
    </dsp:sp>
    <dsp:sp modelId="{194C0B31-D43B-4C7A-B65F-E555BABC655F}">
      <dsp:nvSpPr>
        <dsp:cNvPr id="0" name=""/>
        <dsp:cNvSpPr/>
      </dsp:nvSpPr>
      <dsp:spPr>
        <a:xfrm rot="19595628">
          <a:off x="5273991" y="1772078"/>
          <a:ext cx="45185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285189" y="1902585"/>
        <a:ext cx="316301" cy="279569"/>
      </dsp:txXfrm>
    </dsp:sp>
    <dsp:sp modelId="{82ACFDE7-B490-46DD-8EF1-55ADBB338668}">
      <dsp:nvSpPr>
        <dsp:cNvPr id="0" name=""/>
        <dsp:cNvSpPr/>
      </dsp:nvSpPr>
      <dsp:spPr>
        <a:xfrm>
          <a:off x="5353512" y="650714"/>
          <a:ext cx="2529671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«</a:t>
          </a:r>
          <a:r>
            <a:rPr lang="ru-RU" sz="1200" kern="1200" dirty="0" smtClean="0"/>
            <a:t>Муниципальная политика</a:t>
          </a:r>
          <a:r>
            <a:rPr lang="ru-RU" sz="1200" kern="1200" dirty="0" smtClean="0"/>
            <a:t>»-79,8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723974" y="831341"/>
        <a:ext cx="1788747" cy="872142"/>
      </dsp:txXfrm>
    </dsp:sp>
    <dsp:sp modelId="{7D3E9CC7-F78C-4F4B-A7A1-3F91EEE6E0D3}">
      <dsp:nvSpPr>
        <dsp:cNvPr id="0" name=""/>
        <dsp:cNvSpPr/>
      </dsp:nvSpPr>
      <dsp:spPr>
        <a:xfrm rot="10800000">
          <a:off x="5204160" y="2581766"/>
          <a:ext cx="104044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5235373" y="2674956"/>
        <a:ext cx="72831" cy="279569"/>
      </dsp:txXfrm>
    </dsp:sp>
    <dsp:sp modelId="{5DD4A423-C884-4F96-8D63-B28866BCD751}">
      <dsp:nvSpPr>
        <dsp:cNvPr id="0" name=""/>
        <dsp:cNvSpPr/>
      </dsp:nvSpPr>
      <dsp:spPr>
        <a:xfrm>
          <a:off x="5155083" y="2013817"/>
          <a:ext cx="3059736" cy="1601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объектах»-35,0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603171" y="2248402"/>
        <a:ext cx="2163560" cy="1132679"/>
      </dsp:txXfrm>
    </dsp:sp>
    <dsp:sp modelId="{660EF010-8A77-4B48-A569-EDE0DD8B60F7}">
      <dsp:nvSpPr>
        <dsp:cNvPr id="0" name=""/>
        <dsp:cNvSpPr/>
      </dsp:nvSpPr>
      <dsp:spPr>
        <a:xfrm rot="2134849">
          <a:off x="5246952" y="3450375"/>
          <a:ext cx="47883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260001" y="3502898"/>
        <a:ext cx="339051" cy="279569"/>
      </dsp:txXfrm>
    </dsp:sp>
    <dsp:sp modelId="{56901D40-34B4-4062-96C1-3B22ECB55139}">
      <dsp:nvSpPr>
        <dsp:cNvPr id="0" name=""/>
        <dsp:cNvSpPr/>
      </dsp:nvSpPr>
      <dsp:spPr>
        <a:xfrm>
          <a:off x="5456528" y="3819824"/>
          <a:ext cx="2165215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транспортной системы</a:t>
          </a:r>
          <a:r>
            <a:rPr lang="ru-RU" sz="1200" kern="1200" baseline="0" dirty="0" smtClean="0"/>
            <a:t>»-1636,0 </a:t>
          </a:r>
          <a:r>
            <a:rPr lang="ru-RU" sz="1200" kern="1200" baseline="0" dirty="0" err="1" smtClean="0"/>
            <a:t>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5773616" y="4000451"/>
        <a:ext cx="1531039" cy="872142"/>
      </dsp:txXfrm>
    </dsp:sp>
    <dsp:sp modelId="{BBC8F283-1CDB-4955-B599-80CDA77483E1}">
      <dsp:nvSpPr>
        <dsp:cNvPr id="0" name=""/>
        <dsp:cNvSpPr/>
      </dsp:nvSpPr>
      <dsp:spPr>
        <a:xfrm rot="5122548">
          <a:off x="4246700" y="3819365"/>
          <a:ext cx="25130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281357" y="3874982"/>
        <a:ext cx="175916" cy="279569"/>
      </dsp:txXfrm>
    </dsp:sp>
    <dsp:sp modelId="{429F8E0F-D135-4960-9054-EB4DD3E51FF2}">
      <dsp:nvSpPr>
        <dsp:cNvPr id="0" name=""/>
        <dsp:cNvSpPr/>
      </dsp:nvSpPr>
      <dsp:spPr>
        <a:xfrm>
          <a:off x="3267128" y="4295186"/>
          <a:ext cx="234949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«Благоустройство территории и </a:t>
          </a:r>
          <a:r>
            <a:rPr lang="ru-RU" sz="1200" kern="1200" dirty="0" err="1" smtClean="0"/>
            <a:t>жилищно</a:t>
          </a:r>
          <a:r>
            <a:rPr lang="ru-RU" sz="1200" kern="1200" dirty="0" smtClean="0"/>
            <a:t> –коммунальное хозяйство</a:t>
          </a:r>
          <a:r>
            <a:rPr lang="ru-RU" sz="1200" kern="1200" dirty="0" smtClean="0"/>
            <a:t>»-6065,7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3611204" y="4475813"/>
        <a:ext cx="1661345" cy="872142"/>
      </dsp:txXfrm>
    </dsp:sp>
    <dsp:sp modelId="{FA1F7511-1F60-428A-AE93-F68612C663E4}">
      <dsp:nvSpPr>
        <dsp:cNvPr id="0" name=""/>
        <dsp:cNvSpPr/>
      </dsp:nvSpPr>
      <dsp:spPr>
        <a:xfrm rot="8451891">
          <a:off x="3087513" y="3421388"/>
          <a:ext cx="305759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168952" y="3485631"/>
        <a:ext cx="214031" cy="279569"/>
      </dsp:txXfrm>
    </dsp:sp>
    <dsp:sp modelId="{F5DD8246-2F2F-44DF-8DC2-08424B4C3986}">
      <dsp:nvSpPr>
        <dsp:cNvPr id="0" name=""/>
        <dsp:cNvSpPr/>
      </dsp:nvSpPr>
      <dsp:spPr>
        <a:xfrm>
          <a:off x="1222934" y="3740597"/>
          <a:ext cx="230716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«Развитие культуры» </a:t>
          </a:r>
          <a:r>
            <a:rPr lang="ru-RU" sz="1200" kern="1200" dirty="0" smtClean="0"/>
            <a:t>4153,6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1560811" y="3921224"/>
        <a:ext cx="1631413" cy="872142"/>
      </dsp:txXfrm>
    </dsp:sp>
    <dsp:sp modelId="{5B609FF4-CC86-4DF1-A659-D5055C95A0A8}">
      <dsp:nvSpPr>
        <dsp:cNvPr id="0" name=""/>
        <dsp:cNvSpPr/>
      </dsp:nvSpPr>
      <dsp:spPr>
        <a:xfrm rot="10800000">
          <a:off x="3166431" y="2581766"/>
          <a:ext cx="1885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172087" y="2674956"/>
        <a:ext cx="13199" cy="279569"/>
      </dsp:txXfrm>
    </dsp:sp>
    <dsp:sp modelId="{D13F1944-76B5-4166-8787-4841ACD5ED9D}">
      <dsp:nvSpPr>
        <dsp:cNvPr id="0" name=""/>
        <dsp:cNvSpPr/>
      </dsp:nvSpPr>
      <dsp:spPr>
        <a:xfrm>
          <a:off x="578739" y="2159438"/>
          <a:ext cx="2578798" cy="1310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физической культуры»- 10.0 тыс. </a:t>
          </a:r>
          <a:r>
            <a:rPr lang="ru-RU" sz="1200" kern="1200" baseline="0" dirty="0" err="1" smtClean="0"/>
            <a:t>руб</a:t>
          </a:r>
          <a:endParaRPr lang="ru-RU" sz="1200" kern="1200" baseline="0" dirty="0"/>
        </a:p>
      </dsp:txBody>
      <dsp:txXfrm>
        <a:off x="956395" y="2351372"/>
        <a:ext cx="1823486" cy="926739"/>
      </dsp:txXfrm>
    </dsp:sp>
    <dsp:sp modelId="{A9570325-D9BE-4702-A358-502D2F1E328F}">
      <dsp:nvSpPr>
        <dsp:cNvPr id="0" name=""/>
        <dsp:cNvSpPr/>
      </dsp:nvSpPr>
      <dsp:spPr>
        <a:xfrm rot="13075560">
          <a:off x="3038398" y="1749189"/>
          <a:ext cx="33072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127138" y="1872871"/>
        <a:ext cx="231508" cy="279569"/>
      </dsp:txXfrm>
    </dsp:sp>
    <dsp:sp modelId="{F9747415-141F-4304-810C-04B2532CAC65}">
      <dsp:nvSpPr>
        <dsp:cNvPr id="0" name=""/>
        <dsp:cNvSpPr/>
      </dsp:nvSpPr>
      <dsp:spPr>
        <a:xfrm>
          <a:off x="958735" y="725184"/>
          <a:ext cx="2708403" cy="11256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baseline="0" dirty="0" smtClean="0"/>
            <a:t>«Формирование современной городской среды на территории Ковалевского сельского поселения» -10,0 тыс. руб</a:t>
          </a:r>
          <a:r>
            <a:rPr lang="ru-RU" sz="1200" b="1" kern="1200" baseline="0" dirty="0" smtClean="0"/>
            <a:t>.</a:t>
          </a:r>
          <a:endParaRPr lang="ru-RU" sz="1200" kern="1200" baseline="0" dirty="0"/>
        </a:p>
      </dsp:txBody>
      <dsp:txXfrm>
        <a:off x="1355371" y="890037"/>
        <a:ext cx="1915131" cy="795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</a:t>
          </a:r>
          <a:r>
            <a:rPr lang="ru-RU" sz="1400" b="1" dirty="0" smtClean="0"/>
            <a:t>расходов-20979,1 </a:t>
          </a:r>
          <a:r>
            <a:rPr lang="ru-RU" sz="1400" b="1" dirty="0" err="1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11.05.2021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11.05.2021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60032" y="2335650"/>
            <a:ext cx="3312368" cy="35548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</a:t>
            </a:r>
            <a:r>
              <a:rPr lang="ru-RU" sz="25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Красносулинского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2020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C:\Users\1\Desktop\Гер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5051"/>
            <a:ext cx="238125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Desktop\Флаг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3888432" cy="259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80920" cy="76470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Доля расходов в рамках муниципальных программ в общем объеме расходов в </a:t>
            </a:r>
            <a:r>
              <a:rPr lang="ru-RU" sz="1800" dirty="0" smtClean="0"/>
              <a:t>2020 </a:t>
            </a:r>
            <a:r>
              <a:rPr lang="ru-RU" sz="1800" dirty="0" smtClean="0"/>
              <a:t>году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300686"/>
              </p:ext>
            </p:extLst>
          </p:nvPr>
        </p:nvGraphicFramePr>
        <p:xfrm>
          <a:off x="899592" y="2204864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8912" cy="13681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Итоги исполнения бюджета поселения за </a:t>
            </a:r>
            <a:r>
              <a:rPr lang="ru-RU" dirty="0" smtClean="0"/>
              <a:t>2020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993408"/>
              </p:ext>
            </p:extLst>
          </p:nvPr>
        </p:nvGraphicFramePr>
        <p:xfrm>
          <a:off x="827584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487579" y="317062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Доходы бюджета Ковалевского      сельского поселения 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972040"/>
              </p:ext>
            </p:extLst>
          </p:nvPr>
        </p:nvGraphicFramePr>
        <p:xfrm>
          <a:off x="899592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847469" y="326509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23209"/>
              </p:ext>
            </p:extLst>
          </p:nvPr>
        </p:nvGraphicFramePr>
        <p:xfrm>
          <a:off x="1115616" y="2204864"/>
          <a:ext cx="7272808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892454" y="3409115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888" y="1196752"/>
            <a:ext cx="864096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</a:t>
            </a:r>
            <a:r>
              <a:rPr lang="ru-RU" dirty="0" smtClean="0"/>
              <a:t>2020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934600"/>
              </p:ext>
            </p:extLst>
          </p:nvPr>
        </p:nvGraphicFramePr>
        <p:xfrm>
          <a:off x="539552" y="213285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276104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092" y="1412776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759739"/>
              </p:ext>
            </p:extLst>
          </p:nvPr>
        </p:nvGraphicFramePr>
        <p:xfrm>
          <a:off x="827584" y="1916832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Структура расходов бюджета поселения за </a:t>
            </a:r>
            <a:r>
              <a:rPr lang="ru-RU" sz="2000" dirty="0" smtClean="0"/>
              <a:t>2020  </a:t>
            </a:r>
            <a:r>
              <a:rPr lang="ru-RU" sz="2000" dirty="0" smtClean="0"/>
              <a:t>год</a:t>
            </a:r>
            <a:endParaRPr lang="ru-RU" sz="2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888235"/>
              </p:ext>
            </p:extLst>
          </p:nvPr>
        </p:nvGraphicFramePr>
        <p:xfrm>
          <a:off x="395536" y="105273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Динамика исполнения расходов на культуру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359011"/>
              </p:ext>
            </p:extLst>
          </p:nvPr>
        </p:nvGraphicFramePr>
        <p:xfrm>
          <a:off x="755576" y="185035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Расходы в рамках муниципальных программ Ковалевского сельского поселения за </a:t>
            </a:r>
            <a:r>
              <a:rPr lang="ru-RU" sz="1600" dirty="0" smtClean="0"/>
              <a:t>2020 </a:t>
            </a:r>
            <a:r>
              <a:rPr lang="ru-RU" sz="1600" dirty="0" smtClean="0"/>
              <a:t>год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270200"/>
              </p:ext>
            </p:extLst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208</Words>
  <Application>Microsoft Office PowerPoint</Application>
  <PresentationFormat>Экран (4:3)</PresentationFormat>
  <Paragraphs>45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Презентация PowerPoint</vt:lpstr>
      <vt:lpstr>Итоги исполнения бюджета поселения за 2020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2020 год</vt:lpstr>
      <vt:lpstr>Расходы бюджета Ковалевского сельского поселения </vt:lpstr>
      <vt:lpstr>Структура расходов бюджета поселения за 2020 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2020 год</vt:lpstr>
      <vt:lpstr>Доля расходов в рамках муниципальных программ в общем объеме расходов в 2020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2021-05-11T10:47:08Z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