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40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A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50" autoAdjust="0"/>
    <p:restoredTop sz="88034" autoAdjust="0"/>
  </p:normalViewPr>
  <p:slideViewPr>
    <p:cSldViewPr>
      <p:cViewPr>
        <p:scale>
          <a:sx n="75" d="100"/>
          <a:sy n="75" d="100"/>
        </p:scale>
        <p:origin x="-798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9059.7999999999993</c:v>
                </c:pt>
                <c:pt idx="1">
                  <c:v>9749.1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11122.2</c:v>
                </c:pt>
                <c:pt idx="1">
                  <c:v>10759.9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1648640"/>
        <c:axId val="101703680"/>
      </c:barChart>
      <c:catAx>
        <c:axId val="1016486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1703680"/>
        <c:crosses val="autoZero"/>
        <c:auto val="1"/>
        <c:lblAlgn val="ctr"/>
        <c:lblOffset val="100"/>
        <c:noMultiLvlLbl val="0"/>
      </c:catAx>
      <c:valAx>
        <c:axId val="1017036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10164864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3577.7</c:v>
                </c:pt>
                <c:pt idx="1">
                  <c:v>2299.8000000000002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5482.1</c:v>
                </c:pt>
                <c:pt idx="1">
                  <c:v>7449.3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733696"/>
        <c:axId val="109937408"/>
      </c:barChart>
      <c:catAx>
        <c:axId val="1047336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9937408"/>
        <c:crosses val="autoZero"/>
        <c:auto val="1"/>
        <c:lblAlgn val="ctr"/>
        <c:lblOffset val="100"/>
        <c:noMultiLvlLbl val="0"/>
      </c:catAx>
      <c:valAx>
        <c:axId val="1099374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473369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3198.1</c:v>
                </c:pt>
                <c:pt idx="1">
                  <c:v>2244.6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379.6</c:v>
                </c:pt>
                <c:pt idx="1">
                  <c:v>55.2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31136768"/>
        <c:axId val="31138560"/>
      </c:barChart>
      <c:catAx>
        <c:axId val="31136768"/>
        <c:scaling>
          <c:orientation val="minMax"/>
        </c:scaling>
        <c:delete val="0"/>
        <c:axPos val="b"/>
        <c:majorTickMark val="none"/>
        <c:minorTickMark val="none"/>
        <c:tickLblPos val="nextTo"/>
        <c:crossAx val="31138560"/>
        <c:crosses val="autoZero"/>
        <c:auto val="1"/>
        <c:lblAlgn val="ctr"/>
        <c:lblOffset val="100"/>
        <c:noMultiLvlLbl val="0"/>
      </c:catAx>
      <c:valAx>
        <c:axId val="3113856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31136768"/>
        <c:crosses val="autoZero"/>
        <c:crossBetween val="between"/>
      </c:valAx>
    </c:plotArea>
    <c:legend>
      <c:legendPos val="t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1713395638629278"/>
          <c:h val="0.937853107344632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1944444444444459E-2"/>
                  <c:y val="-0.1335768377572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Другие доходы</c:v>
                </c:pt>
                <c:pt idx="2">
                  <c:v>Налоги на имущество</c:v>
                </c:pt>
                <c:pt idx="3">
                  <c:v>Доходы от использывания имущества</c:v>
                </c:pt>
                <c:pt idx="4">
                  <c:v>Штрафы</c:v>
                </c:pt>
                <c:pt idx="5">
                  <c:v>Безвозмездные поступления</c:v>
                </c:pt>
                <c:pt idx="6">
                  <c:v>Налоги на совокупный доход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357.1</c:v>
                </c:pt>
                <c:pt idx="1">
                  <c:v>6.8</c:v>
                </c:pt>
                <c:pt idx="2" formatCode="General">
                  <c:v>1416.7</c:v>
                </c:pt>
                <c:pt idx="3" formatCode="General">
                  <c:v>42.1</c:v>
                </c:pt>
                <c:pt idx="4" formatCode="General">
                  <c:v>6.2</c:v>
                </c:pt>
                <c:pt idx="5">
                  <c:v>7449.4</c:v>
                </c:pt>
                <c:pt idx="6">
                  <c:v>470.8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615409011373584"/>
          <c:y val="1.8268568805935913E-3"/>
          <c:w val="0.45384588024627781"/>
          <c:h val="0.9641716713376934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647975077881622E-2"/>
                  <c:y val="-0.3389832732772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806853582554547E-2"/>
                  <c:y val="-0.384180790960452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9059.7999999999993</c:v>
                </c:pt>
                <c:pt idx="1">
                  <c:v>9759.9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69298048"/>
        <c:axId val="104735488"/>
        <c:axId val="0"/>
      </c:bar3DChart>
      <c:catAx>
        <c:axId val="69298048"/>
        <c:scaling>
          <c:orientation val="minMax"/>
        </c:scaling>
        <c:delete val="0"/>
        <c:axPos val="b"/>
        <c:majorTickMark val="none"/>
        <c:minorTickMark val="none"/>
        <c:tickLblPos val="nextTo"/>
        <c:crossAx val="104735488"/>
        <c:crosses val="autoZero"/>
        <c:auto val="1"/>
        <c:lblAlgn val="ctr"/>
        <c:lblOffset val="100"/>
        <c:noMultiLvlLbl val="0"/>
      </c:catAx>
      <c:valAx>
        <c:axId val="10473548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one"/>
        <c:crossAx val="692980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6.9444444444443998E-3"/>
                  <c:y val="-0.2137229404115353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083333333333335E-2"/>
                  <c:y val="4.37160559932685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9.7223315835520529E-3"/>
                  <c:y val="9.22894515413446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</c:v>
                </c:pt>
                <c:pt idx="6">
                  <c:v>Физическая культура и спорт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 formatCode="General">
                  <c:v>4297.5</c:v>
                </c:pt>
                <c:pt idx="1">
                  <c:v>173.3</c:v>
                </c:pt>
                <c:pt idx="2" formatCode="General">
                  <c:v>1746.4</c:v>
                </c:pt>
                <c:pt idx="3" formatCode="General">
                  <c:v>2015.9</c:v>
                </c:pt>
                <c:pt idx="4" formatCode="General">
                  <c:v>5.2</c:v>
                </c:pt>
                <c:pt idx="5">
                  <c:v>1481.7</c:v>
                </c:pt>
                <c:pt idx="6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809853455818028"/>
          <c:y val="1.8269220880536786E-3"/>
          <c:w val="0.42190146544181983"/>
          <c:h val="0.96318829124384964"/>
        </c:manualLayout>
      </c:layout>
      <c:overlay val="0"/>
      <c:txPr>
        <a:bodyPr/>
        <a:lstStyle/>
        <a:p>
          <a:pPr>
            <a:defRPr sz="17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8691588785046738E-2"/>
          <c:y val="0.12968615151919571"/>
          <c:w val="0.96573208722741433"/>
          <c:h val="0.7676631522754574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4267912772585694E-2"/>
                  <c:y val="-4.1388851817251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1481.7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1481.7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31578752"/>
        <c:axId val="112075136"/>
        <c:axId val="0"/>
      </c:bar3DChart>
      <c:catAx>
        <c:axId val="31578752"/>
        <c:scaling>
          <c:orientation val="minMax"/>
        </c:scaling>
        <c:delete val="0"/>
        <c:axPos val="b"/>
        <c:majorTickMark val="none"/>
        <c:minorTickMark val="none"/>
        <c:tickLblPos val="nextTo"/>
        <c:crossAx val="112075136"/>
        <c:crosses val="autoZero"/>
        <c:auto val="1"/>
        <c:lblAlgn val="ctr"/>
        <c:lblOffset val="100"/>
        <c:noMultiLvlLbl val="0"/>
      </c:catAx>
      <c:valAx>
        <c:axId val="112075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3157875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894412147079762"/>
          <c:y val="6.497175141242939E-2"/>
          <c:w val="0.21053082149778005"/>
          <c:h val="7.40137461630855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299136045494314"/>
          <c:y val="2.4149200642545703E-2"/>
          <c:w val="0.5129673009623793"/>
          <c:h val="0.8969962900634900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25"/>
                  <c:y val="0.1068614702057675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8178,3</a:t>
                    </a:r>
                    <a:r>
                      <a:rPr lang="ru-RU" dirty="0" smtClean="0"/>
                      <a:t> тыс. руб.</a:t>
                    </a:r>
                    <a:r>
                      <a:rPr lang="en-US" dirty="0" smtClean="0"/>
                      <a:t>; </a:t>
                    </a:r>
                    <a:r>
                      <a:rPr lang="en-US" dirty="0"/>
                      <a:t>84%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111111111111112"/>
                  <c:y val="-0.1190048190927866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1581,6</a:t>
                    </a:r>
                    <a:r>
                      <a:rPr lang="ru-RU" baseline="0" dirty="0" smtClean="0"/>
                      <a:t> тыс. руб.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16%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-3.3333442694663193E-2"/>
                  <c:y val="9.2289451541344658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dLbl>
              <c:idx val="8"/>
              <c:layout>
                <c:manualLayout>
                  <c:x val="-5.2777777777777792E-2"/>
                  <c:y val="-6.071674443509531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numFmt formatCode="General" sourceLinked="0"/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8178.3</c:v>
                </c:pt>
                <c:pt idx="1">
                  <c:v>1581.6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504297900262472"/>
          <c:y val="1.8268568805935898E-3"/>
          <c:w val="0.26495702099737534"/>
          <c:h val="0.4517224432035493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Всего расходов </a:t>
          </a:r>
          <a:r>
            <a:rPr lang="ru-RU" dirty="0" smtClean="0">
              <a:solidFill>
                <a:schemeClr val="tx1"/>
              </a:solidFill>
            </a:rPr>
            <a:t>9759,9 </a:t>
          </a:r>
          <a:r>
            <a:rPr lang="ru-RU" dirty="0" err="1" smtClean="0">
              <a:solidFill>
                <a:schemeClr val="tx1"/>
              </a:solidFill>
            </a:rPr>
            <a:t>тыс.рублей</a:t>
          </a:r>
          <a:endParaRPr lang="ru-RU" dirty="0">
            <a:solidFill>
              <a:schemeClr val="tx1"/>
            </a:solidFill>
          </a:endParaRPr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900" baseline="0" dirty="0" smtClean="0">
              <a:solidFill>
                <a:schemeClr val="tx1"/>
              </a:solidFill>
            </a:rPr>
            <a:t>«Управление муниципальными финансами</a:t>
          </a:r>
          <a:r>
            <a:rPr lang="ru-RU" sz="900" baseline="0" dirty="0" smtClean="0">
              <a:solidFill>
                <a:schemeClr val="tx1"/>
              </a:solidFill>
            </a:rPr>
            <a:t>»-3317,8 </a:t>
          </a:r>
          <a:r>
            <a:rPr lang="ru-RU" sz="900" baseline="0" dirty="0" smtClean="0">
              <a:solidFill>
                <a:schemeClr val="tx1"/>
              </a:solidFill>
            </a:rPr>
            <a:t>тыс.руб.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800" dirty="0" smtClean="0"/>
            <a:t>«</a:t>
          </a:r>
          <a:r>
            <a:rPr lang="ru-RU" sz="1000" dirty="0" smtClean="0">
              <a:solidFill>
                <a:schemeClr val="tx1"/>
              </a:solidFill>
            </a:rPr>
            <a:t>Муниципальная политика</a:t>
          </a:r>
          <a:r>
            <a:rPr lang="ru-RU" sz="1000" dirty="0" smtClean="0">
              <a:solidFill>
                <a:schemeClr val="tx1"/>
              </a:solidFill>
            </a:rPr>
            <a:t>»-22,1 </a:t>
          </a:r>
          <a:r>
            <a:rPr lang="ru-RU" sz="1000" dirty="0" smtClean="0">
              <a:solidFill>
                <a:schemeClr val="tx1"/>
              </a:solidFill>
            </a:rPr>
            <a:t>тыс.руб</a:t>
          </a:r>
          <a:r>
            <a:rPr lang="ru-RU" sz="800" dirty="0" smtClean="0"/>
            <a:t>.</a:t>
          </a:r>
          <a:endParaRPr lang="ru-RU" sz="8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900" dirty="0" smtClean="0">
              <a:solidFill>
                <a:schemeClr val="tx1"/>
              </a:solidFill>
            </a:rPr>
            <a:t>»-34,9 </a:t>
          </a:r>
          <a:r>
            <a:rPr lang="ru-RU" sz="900" dirty="0" err="1" smtClean="0">
              <a:solidFill>
                <a:schemeClr val="tx1"/>
              </a:solidFill>
            </a:rPr>
            <a:t>тыс.руб</a:t>
          </a:r>
          <a:r>
            <a:rPr lang="ru-RU" sz="900" dirty="0" smtClean="0">
              <a:solidFill>
                <a:schemeClr val="tx1"/>
              </a:solidFill>
            </a:rPr>
            <a:t>.</a:t>
          </a:r>
          <a:endParaRPr lang="ru-RU" sz="900" dirty="0">
            <a:solidFill>
              <a:schemeClr val="tx1"/>
            </a:solidFill>
          </a:endParaRPr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900" baseline="0" dirty="0" smtClean="0">
              <a:solidFill>
                <a:schemeClr val="tx1"/>
              </a:solidFill>
            </a:rPr>
            <a:t>«Развитие транспортной системы</a:t>
          </a:r>
          <a:r>
            <a:rPr lang="ru-RU" sz="900" baseline="0" dirty="0" smtClean="0">
              <a:solidFill>
                <a:schemeClr val="tx1"/>
              </a:solidFill>
            </a:rPr>
            <a:t>»-1746,4 </a:t>
          </a:r>
          <a:r>
            <a:rPr lang="ru-RU" sz="900" baseline="0" dirty="0" smtClean="0">
              <a:solidFill>
                <a:schemeClr val="tx1"/>
              </a:solidFill>
            </a:rPr>
            <a:t>тыс.руб</a:t>
          </a:r>
          <a:r>
            <a:rPr lang="ru-RU" sz="900" baseline="0" dirty="0" smtClean="0"/>
            <a:t>.</a:t>
          </a:r>
          <a:endParaRPr lang="ru-RU" sz="900" baseline="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900" dirty="0" smtClean="0">
              <a:solidFill>
                <a:schemeClr val="tx1"/>
              </a:solidFill>
            </a:rPr>
            <a:t>«Благоустройство территории и </a:t>
          </a:r>
          <a:r>
            <a:rPr lang="ru-RU" sz="900" dirty="0" err="1" smtClean="0">
              <a:solidFill>
                <a:schemeClr val="tx1"/>
              </a:solidFill>
            </a:rPr>
            <a:t>жилищно</a:t>
          </a:r>
          <a:r>
            <a:rPr lang="ru-RU" sz="900" dirty="0" smtClean="0">
              <a:solidFill>
                <a:schemeClr val="tx1"/>
              </a:solidFill>
            </a:rPr>
            <a:t> –коммунальное хозяйство</a:t>
          </a:r>
          <a:r>
            <a:rPr lang="ru-RU" sz="900" dirty="0" smtClean="0">
              <a:solidFill>
                <a:schemeClr val="tx1"/>
              </a:solidFill>
            </a:rPr>
            <a:t>»-1570,3 </a:t>
          </a:r>
          <a:r>
            <a:rPr lang="ru-RU" sz="900" dirty="0" smtClean="0">
              <a:solidFill>
                <a:schemeClr val="tx1"/>
              </a:solidFill>
            </a:rPr>
            <a:t>тыс.руб.</a:t>
          </a:r>
          <a:endParaRPr lang="ru-RU" sz="900" dirty="0">
            <a:solidFill>
              <a:schemeClr val="tx1"/>
            </a:solidFill>
          </a:endParaRPr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8E7822D4-E9B7-48EB-9228-B08F11576066}">
      <dgm:prSet phldrT="[Текст]"/>
      <dgm:spPr/>
      <dgm:t>
        <a:bodyPr/>
        <a:lstStyle/>
        <a:p>
          <a:endParaRPr lang="ru-RU" dirty="0"/>
        </a:p>
      </dgm:t>
    </dgm:pt>
    <dgm:pt modelId="{471FAE94-909C-47E1-992F-FA18C114B134}" type="parTrans" cxnId="{517C0BA7-B9FE-46C0-AC6D-541C2814420D}">
      <dgm:prSet/>
      <dgm:spPr/>
      <dgm:t>
        <a:bodyPr/>
        <a:lstStyle/>
        <a:p>
          <a:endParaRPr lang="ru-RU"/>
        </a:p>
      </dgm:t>
    </dgm:pt>
    <dgm:pt modelId="{3F87B31A-1456-4410-8058-B3D46850AEA3}" type="sibTrans" cxnId="{517C0BA7-B9FE-46C0-AC6D-541C2814420D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1000" dirty="0" smtClean="0">
              <a:solidFill>
                <a:schemeClr val="tx1"/>
              </a:solidFill>
            </a:rPr>
            <a:t>«Развитие культуры» </a:t>
          </a:r>
          <a:r>
            <a:rPr lang="ru-RU" sz="1000" dirty="0" smtClean="0">
              <a:solidFill>
                <a:schemeClr val="tx1"/>
              </a:solidFill>
            </a:rPr>
            <a:t>1481,7 </a:t>
          </a:r>
          <a:r>
            <a:rPr lang="ru-RU" sz="1000" dirty="0" smtClean="0">
              <a:solidFill>
                <a:schemeClr val="tx1"/>
              </a:solidFill>
            </a:rPr>
            <a:t>тыс.руб</a:t>
          </a:r>
          <a:r>
            <a:rPr lang="ru-RU" sz="800" dirty="0" smtClean="0"/>
            <a:t>.</a:t>
          </a:r>
          <a:endParaRPr lang="ru-RU" sz="8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35F5531E-F359-4346-8507-F036222D1A2A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27840D-14B2-4231-ADC9-2C83AB2D9A66}" type="pres">
      <dgm:prSet presAssocID="{6F207110-394D-4000-9EF6-77203F56FCD3}" presName="centerShape" presStyleLbl="node0" presStyleIdx="0" presStyleCnt="1" custScaleX="136554" custScaleY="92882" custLinFactNeighborX="4017" custLinFactNeighborY="1879"/>
      <dgm:spPr/>
      <dgm:t>
        <a:bodyPr/>
        <a:lstStyle/>
        <a:p>
          <a:endParaRPr lang="ru-RU"/>
        </a:p>
      </dgm:t>
    </dgm:pt>
    <dgm:pt modelId="{744D3DF5-B191-434D-AA0A-F02158859C31}" type="pres">
      <dgm:prSet presAssocID="{85AAF06F-931B-4D9A-9016-D6F29B805F28}" presName="node" presStyleLbl="node1" presStyleIdx="0" presStyleCnt="6" custScaleX="204991" custScaleY="148437" custRadScaleRad="97652" custRadScaleInc="74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0DED7-2334-4434-9E0D-3804B5E73183}" type="pres">
      <dgm:prSet presAssocID="{85AAF06F-931B-4D9A-9016-D6F29B805F28}" presName="dummy" presStyleCnt="0"/>
      <dgm:spPr/>
      <dgm:t>
        <a:bodyPr/>
        <a:lstStyle/>
        <a:p>
          <a:endParaRPr lang="ru-RU"/>
        </a:p>
      </dgm:t>
    </dgm:pt>
    <dgm:pt modelId="{5DFD9AEB-A783-4507-ACDB-EC26B3E655AB}" type="pres">
      <dgm:prSet presAssocID="{8A30A1E5-70FE-4834-8FC4-04F11D0A706C}" presName="sibTrans" presStyleLbl="sibTrans2D1" presStyleIdx="0" presStyleCnt="6"/>
      <dgm:spPr/>
      <dgm:t>
        <a:bodyPr/>
        <a:lstStyle/>
        <a:p>
          <a:endParaRPr lang="ru-RU"/>
        </a:p>
      </dgm:t>
    </dgm:pt>
    <dgm:pt modelId="{74A46E9A-2FBA-4A56-8066-8F4CE1FD04A3}" type="pres">
      <dgm:prSet presAssocID="{2740EFC7-42E6-4FB2-B7EC-47553D68B7C5}" presName="node" presStyleLbl="node1" presStyleIdx="1" presStyleCnt="6" custScaleX="273383" custScaleY="113912" custRadScaleRad="170924" custRadScaleInc="68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D0BE8-964E-44EC-9C4F-43EF7F69107E}" type="pres">
      <dgm:prSet presAssocID="{2740EFC7-42E6-4FB2-B7EC-47553D68B7C5}" presName="dummy" presStyleCnt="0"/>
      <dgm:spPr/>
      <dgm:t>
        <a:bodyPr/>
        <a:lstStyle/>
        <a:p>
          <a:endParaRPr lang="ru-RU"/>
        </a:p>
      </dgm:t>
    </dgm:pt>
    <dgm:pt modelId="{27BD803E-FE00-4AE3-B7F4-60C2DB32CE10}" type="pres">
      <dgm:prSet presAssocID="{567BEB91-1708-4BDB-99C3-74C25C115ADA}" presName="sibTrans" presStyleLbl="sibTrans2D1" presStyleIdx="1" presStyleCnt="6"/>
      <dgm:spPr/>
      <dgm:t>
        <a:bodyPr/>
        <a:lstStyle/>
        <a:p>
          <a:endParaRPr lang="ru-RU"/>
        </a:p>
      </dgm:t>
    </dgm:pt>
    <dgm:pt modelId="{F5F6305C-8220-414C-94A9-365A8052785C}" type="pres">
      <dgm:prSet presAssocID="{F67B3F48-6B18-493B-8A5E-1D55DEA26585}" presName="node" presStyleLbl="node1" presStyleIdx="2" presStyleCnt="6" custScaleX="328785" custScaleY="160154" custRadScaleRad="173960" custRadScaleInc="-627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D35FF-39EA-4BC1-91FB-4FD36FF1CBEC}" type="pres">
      <dgm:prSet presAssocID="{F67B3F48-6B18-493B-8A5E-1D55DEA26585}" presName="dummy" presStyleCnt="0"/>
      <dgm:spPr/>
      <dgm:t>
        <a:bodyPr/>
        <a:lstStyle/>
        <a:p>
          <a:endParaRPr lang="ru-RU"/>
        </a:p>
      </dgm:t>
    </dgm:pt>
    <dgm:pt modelId="{3FC5BD82-03AA-4771-8CF9-574E0DCA096D}" type="pres">
      <dgm:prSet presAssocID="{D552FEA7-3933-4479-B8A5-91BF0277D8E5}" presName="sibTrans" presStyleLbl="sibTrans2D1" presStyleIdx="2" presStyleCnt="6"/>
      <dgm:spPr/>
      <dgm:t>
        <a:bodyPr/>
        <a:lstStyle/>
        <a:p>
          <a:endParaRPr lang="ru-RU"/>
        </a:p>
      </dgm:t>
    </dgm:pt>
    <dgm:pt modelId="{A1C770F6-20B6-4858-B4E1-AF6B030C8131}" type="pres">
      <dgm:prSet presAssocID="{4A3B3751-2D6B-4714-8E98-A76EF927ECE7}" presName="node" presStyleLbl="node1" presStyleIdx="3" presStyleCnt="6" custScaleX="185166" custScaleY="153702" custRadScaleRad="109972" custRadScaleInc="-53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3BE8C-3059-4DD5-8451-1AD0D0B72737}" type="pres">
      <dgm:prSet presAssocID="{4A3B3751-2D6B-4714-8E98-A76EF927ECE7}" presName="dummy" presStyleCnt="0"/>
      <dgm:spPr/>
      <dgm:t>
        <a:bodyPr/>
        <a:lstStyle/>
        <a:p>
          <a:endParaRPr lang="ru-RU"/>
        </a:p>
      </dgm:t>
    </dgm:pt>
    <dgm:pt modelId="{B3773A87-5022-4D3A-9495-09C4164D4A7C}" type="pres">
      <dgm:prSet presAssocID="{8E11585A-AEB7-4368-8560-B021F397AE46}" presName="sibTrans" presStyleLbl="sibTrans2D1" presStyleIdx="3" presStyleCnt="6"/>
      <dgm:spPr/>
      <dgm:t>
        <a:bodyPr/>
        <a:lstStyle/>
        <a:p>
          <a:endParaRPr lang="ru-RU"/>
        </a:p>
      </dgm:t>
    </dgm:pt>
    <dgm:pt modelId="{571C4745-3213-43E2-B0AE-09733A605034}" type="pres">
      <dgm:prSet presAssocID="{B2B43141-B4DE-461A-A09D-268AB052E2C5}" presName="node" presStyleLbl="node1" presStyleIdx="4" presStyleCnt="6" custScaleX="209592" custScaleY="186644" custRadScaleRad="127869" custRadScaleInc="-250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55AFF-431D-4200-803A-14E4023F1957}" type="pres">
      <dgm:prSet presAssocID="{B2B43141-B4DE-461A-A09D-268AB052E2C5}" presName="dummy" presStyleCnt="0"/>
      <dgm:spPr/>
      <dgm:t>
        <a:bodyPr/>
        <a:lstStyle/>
        <a:p>
          <a:endParaRPr lang="ru-RU"/>
        </a:p>
      </dgm:t>
    </dgm:pt>
    <dgm:pt modelId="{0B3BFD5B-432B-4AE1-9A63-92E1A3814FB6}" type="pres">
      <dgm:prSet presAssocID="{25774D50-0737-41CF-8669-320D52E6F9D7}" presName="sibTrans" presStyleLbl="sibTrans2D1" presStyleIdx="4" presStyleCnt="6" custScaleX="207653"/>
      <dgm:spPr/>
      <dgm:t>
        <a:bodyPr/>
        <a:lstStyle/>
        <a:p>
          <a:endParaRPr lang="ru-RU"/>
        </a:p>
      </dgm:t>
    </dgm:pt>
    <dgm:pt modelId="{BDB7EEE9-25ED-419B-A759-3A162B041C09}" type="pres">
      <dgm:prSet presAssocID="{C28B0E8E-875A-48DC-B369-8E1F3321D5AA}" presName="node" presStyleLbl="node1" presStyleIdx="5" presStyleCnt="6" custScaleX="248075" custScaleY="133532" custRadScaleRad="151579" custRadScaleInc="-51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0E756-A268-4B76-ACC7-BF6E4FB4B354}" type="pres">
      <dgm:prSet presAssocID="{C28B0E8E-875A-48DC-B369-8E1F3321D5AA}" presName="dummy" presStyleCnt="0"/>
      <dgm:spPr/>
    </dgm:pt>
    <dgm:pt modelId="{5511014D-259A-49F4-994F-DF81CF4395B7}" type="pres">
      <dgm:prSet presAssocID="{3CD27612-BDA9-4617-92A9-A7DA138D5B26}" presName="sibTrans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6451D47F-2753-4D82-BE85-0D487409A258}" type="presOf" srcId="{4A3B3751-2D6B-4714-8E98-A76EF927ECE7}" destId="{A1C770F6-20B6-4858-B4E1-AF6B030C8131}" srcOrd="0" destOrd="0" presId="urn:microsoft.com/office/officeart/2005/8/layout/radial6"/>
    <dgm:cxn modelId="{581B8EED-6BB2-457A-A9E2-188AEF72F9FC}" type="presOf" srcId="{85AAF06F-931B-4D9A-9016-D6F29B805F28}" destId="{744D3DF5-B191-434D-AA0A-F02158859C31}" srcOrd="0" destOrd="0" presId="urn:microsoft.com/office/officeart/2005/8/layout/radial6"/>
    <dgm:cxn modelId="{9B206E60-27F1-4C76-B39B-D6D7170E59BA}" type="presOf" srcId="{CEBCEB20-D80C-4C48-85F2-77F4B9DE64DF}" destId="{35F5531E-F359-4346-8507-F036222D1A2A}" srcOrd="0" destOrd="0" presId="urn:microsoft.com/office/officeart/2005/8/layout/radial6"/>
    <dgm:cxn modelId="{C1F8ADB4-16F7-4A0E-9CDA-87412B5961AF}" type="presOf" srcId="{D552FEA7-3933-4479-B8A5-91BF0277D8E5}" destId="{3FC5BD82-03AA-4771-8CF9-574E0DCA096D}" srcOrd="0" destOrd="0" presId="urn:microsoft.com/office/officeart/2005/8/layout/radial6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6E5B2789-21E4-4BDC-BE99-D492A02DC193}" type="presOf" srcId="{25774D50-0737-41CF-8669-320D52E6F9D7}" destId="{0B3BFD5B-432B-4AE1-9A63-92E1A3814FB6}" srcOrd="0" destOrd="0" presId="urn:microsoft.com/office/officeart/2005/8/layout/radial6"/>
    <dgm:cxn modelId="{D8DDCFC8-E4C5-448E-BFF5-BB3F00BCAD4A}" type="presOf" srcId="{8E11585A-AEB7-4368-8560-B021F397AE46}" destId="{B3773A87-5022-4D3A-9495-09C4164D4A7C}" srcOrd="0" destOrd="0" presId="urn:microsoft.com/office/officeart/2005/8/layout/radial6"/>
    <dgm:cxn modelId="{428D5CA7-C89F-4D38-B2E8-D3415F1CAF7B}" type="presOf" srcId="{6F207110-394D-4000-9EF6-77203F56FCD3}" destId="{7427840D-14B2-4231-ADC9-2C83AB2D9A66}" srcOrd="0" destOrd="0" presId="urn:microsoft.com/office/officeart/2005/8/layout/radial6"/>
    <dgm:cxn modelId="{F1F975C6-6B79-44BB-891C-3A268342D728}" type="presOf" srcId="{C28B0E8E-875A-48DC-B369-8E1F3321D5AA}" destId="{BDB7EEE9-25ED-419B-A759-3A162B041C09}" srcOrd="0" destOrd="0" presId="urn:microsoft.com/office/officeart/2005/8/layout/radial6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3160F200-BAB4-48F6-872D-FDD1E64EA8A5}" type="presOf" srcId="{B2B43141-B4DE-461A-A09D-268AB052E2C5}" destId="{571C4745-3213-43E2-B0AE-09733A605034}" srcOrd="0" destOrd="0" presId="urn:microsoft.com/office/officeart/2005/8/layout/radial6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FA06D0E1-B677-49BC-889D-D7C311AE6871}" type="presOf" srcId="{8A30A1E5-70FE-4834-8FC4-04F11D0A706C}" destId="{5DFD9AEB-A783-4507-ACDB-EC26B3E655AB}" srcOrd="0" destOrd="0" presId="urn:microsoft.com/office/officeart/2005/8/layout/radial6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AD7D43BC-D1E3-426F-B73C-0119251D0F85}" type="presOf" srcId="{F67B3F48-6B18-493B-8A5E-1D55DEA26585}" destId="{F5F6305C-8220-414C-94A9-365A8052785C}" srcOrd="0" destOrd="0" presId="urn:microsoft.com/office/officeart/2005/8/layout/radial6"/>
    <dgm:cxn modelId="{3AF76ABF-D735-402C-9BF4-C37BD30404CA}" type="presOf" srcId="{567BEB91-1708-4BDB-99C3-74C25C115ADA}" destId="{27BD803E-FE00-4AE3-B7F4-60C2DB32CE10}" srcOrd="0" destOrd="0" presId="urn:microsoft.com/office/officeart/2005/8/layout/radial6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517C0BA7-B9FE-46C0-AC6D-541C2814420D}" srcId="{CEBCEB20-D80C-4C48-85F2-77F4B9DE64DF}" destId="{8E7822D4-E9B7-48EB-9228-B08F11576066}" srcOrd="1" destOrd="0" parTransId="{471FAE94-909C-47E1-992F-FA18C114B134}" sibTransId="{3F87B31A-1456-4410-8058-B3D46850AEA3}"/>
    <dgm:cxn modelId="{192BDFD3-E2B7-4B8E-BA9D-9753F8602984}" type="presOf" srcId="{2740EFC7-42E6-4FB2-B7EC-47553D68B7C5}" destId="{74A46E9A-2FBA-4A56-8066-8F4CE1FD04A3}" srcOrd="0" destOrd="0" presId="urn:microsoft.com/office/officeart/2005/8/layout/radial6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A7B3680A-20C6-4698-B9BB-4EE5D9D72173}" type="presOf" srcId="{3CD27612-BDA9-4617-92A9-A7DA138D5B26}" destId="{5511014D-259A-49F4-994F-DF81CF4395B7}" srcOrd="0" destOrd="0" presId="urn:microsoft.com/office/officeart/2005/8/layout/radial6"/>
    <dgm:cxn modelId="{10404886-49E8-4485-A8A4-3F426EC25A62}" type="presParOf" srcId="{35F5531E-F359-4346-8507-F036222D1A2A}" destId="{7427840D-14B2-4231-ADC9-2C83AB2D9A66}" srcOrd="0" destOrd="0" presId="urn:microsoft.com/office/officeart/2005/8/layout/radial6"/>
    <dgm:cxn modelId="{5C7EC07D-A0F0-4996-A67A-471810CF5B90}" type="presParOf" srcId="{35F5531E-F359-4346-8507-F036222D1A2A}" destId="{744D3DF5-B191-434D-AA0A-F02158859C31}" srcOrd="1" destOrd="0" presId="urn:microsoft.com/office/officeart/2005/8/layout/radial6"/>
    <dgm:cxn modelId="{0961F023-18EF-4966-B551-59E8AEF6853F}" type="presParOf" srcId="{35F5531E-F359-4346-8507-F036222D1A2A}" destId="{6020DED7-2334-4434-9E0D-3804B5E73183}" srcOrd="2" destOrd="0" presId="urn:microsoft.com/office/officeart/2005/8/layout/radial6"/>
    <dgm:cxn modelId="{D9490FA9-4C10-44D4-8FF8-E38ACEAEDAB1}" type="presParOf" srcId="{35F5531E-F359-4346-8507-F036222D1A2A}" destId="{5DFD9AEB-A783-4507-ACDB-EC26B3E655AB}" srcOrd="3" destOrd="0" presId="urn:microsoft.com/office/officeart/2005/8/layout/radial6"/>
    <dgm:cxn modelId="{96D12F68-BD1D-4533-9E60-F18FE65D5D7A}" type="presParOf" srcId="{35F5531E-F359-4346-8507-F036222D1A2A}" destId="{74A46E9A-2FBA-4A56-8066-8F4CE1FD04A3}" srcOrd="4" destOrd="0" presId="urn:microsoft.com/office/officeart/2005/8/layout/radial6"/>
    <dgm:cxn modelId="{F8B4D15F-FE18-49C8-8160-97FAEC1C15AA}" type="presParOf" srcId="{35F5531E-F359-4346-8507-F036222D1A2A}" destId="{1D0D0BE8-964E-44EC-9C4F-43EF7F69107E}" srcOrd="5" destOrd="0" presId="urn:microsoft.com/office/officeart/2005/8/layout/radial6"/>
    <dgm:cxn modelId="{F35F79F4-6D5A-41B8-8B7E-053B7EAD9A54}" type="presParOf" srcId="{35F5531E-F359-4346-8507-F036222D1A2A}" destId="{27BD803E-FE00-4AE3-B7F4-60C2DB32CE10}" srcOrd="6" destOrd="0" presId="urn:microsoft.com/office/officeart/2005/8/layout/radial6"/>
    <dgm:cxn modelId="{05B5DC4C-D9A4-483D-9E1F-F01E6AE9A0D6}" type="presParOf" srcId="{35F5531E-F359-4346-8507-F036222D1A2A}" destId="{F5F6305C-8220-414C-94A9-365A8052785C}" srcOrd="7" destOrd="0" presId="urn:microsoft.com/office/officeart/2005/8/layout/radial6"/>
    <dgm:cxn modelId="{040CE0C9-90DD-4BE9-9818-3F8780D268EB}" type="presParOf" srcId="{35F5531E-F359-4346-8507-F036222D1A2A}" destId="{9C7D35FF-39EA-4BC1-91FB-4FD36FF1CBEC}" srcOrd="8" destOrd="0" presId="urn:microsoft.com/office/officeart/2005/8/layout/radial6"/>
    <dgm:cxn modelId="{8DC732A5-BE81-4F09-90E4-59B1CEBEDE52}" type="presParOf" srcId="{35F5531E-F359-4346-8507-F036222D1A2A}" destId="{3FC5BD82-03AA-4771-8CF9-574E0DCA096D}" srcOrd="9" destOrd="0" presId="urn:microsoft.com/office/officeart/2005/8/layout/radial6"/>
    <dgm:cxn modelId="{8327B9A1-1FA0-40CC-AC2A-BEEF09C20590}" type="presParOf" srcId="{35F5531E-F359-4346-8507-F036222D1A2A}" destId="{A1C770F6-20B6-4858-B4E1-AF6B030C8131}" srcOrd="10" destOrd="0" presId="urn:microsoft.com/office/officeart/2005/8/layout/radial6"/>
    <dgm:cxn modelId="{EA16E86A-321A-4168-B1F9-1DB8A924EF98}" type="presParOf" srcId="{35F5531E-F359-4346-8507-F036222D1A2A}" destId="{4E03BE8C-3059-4DD5-8451-1AD0D0B72737}" srcOrd="11" destOrd="0" presId="urn:microsoft.com/office/officeart/2005/8/layout/radial6"/>
    <dgm:cxn modelId="{140BC1E9-62EC-4207-9654-5021425133C5}" type="presParOf" srcId="{35F5531E-F359-4346-8507-F036222D1A2A}" destId="{B3773A87-5022-4D3A-9495-09C4164D4A7C}" srcOrd="12" destOrd="0" presId="urn:microsoft.com/office/officeart/2005/8/layout/radial6"/>
    <dgm:cxn modelId="{EFC9994A-CBFE-4454-A810-A88CED5DA893}" type="presParOf" srcId="{35F5531E-F359-4346-8507-F036222D1A2A}" destId="{571C4745-3213-43E2-B0AE-09733A605034}" srcOrd="13" destOrd="0" presId="urn:microsoft.com/office/officeart/2005/8/layout/radial6"/>
    <dgm:cxn modelId="{F39A599B-C889-4073-98EA-7B38E6290DA6}" type="presParOf" srcId="{35F5531E-F359-4346-8507-F036222D1A2A}" destId="{4C555AFF-431D-4200-803A-14E4023F1957}" srcOrd="14" destOrd="0" presId="urn:microsoft.com/office/officeart/2005/8/layout/radial6"/>
    <dgm:cxn modelId="{5D95B869-932B-42F2-AA4A-37C5B9257A77}" type="presParOf" srcId="{35F5531E-F359-4346-8507-F036222D1A2A}" destId="{0B3BFD5B-432B-4AE1-9A63-92E1A3814FB6}" srcOrd="15" destOrd="0" presId="urn:microsoft.com/office/officeart/2005/8/layout/radial6"/>
    <dgm:cxn modelId="{4B374863-9F45-4D24-9168-C121AE49416A}" type="presParOf" srcId="{35F5531E-F359-4346-8507-F036222D1A2A}" destId="{BDB7EEE9-25ED-419B-A759-3A162B041C09}" srcOrd="16" destOrd="0" presId="urn:microsoft.com/office/officeart/2005/8/layout/radial6"/>
    <dgm:cxn modelId="{C12D083A-1067-4064-AFAB-D7C9D41B1A93}" type="presParOf" srcId="{35F5531E-F359-4346-8507-F036222D1A2A}" destId="{D930E756-A268-4B76-ACC7-BF6E4FB4B354}" srcOrd="17" destOrd="0" presId="urn:microsoft.com/office/officeart/2005/8/layout/radial6"/>
    <dgm:cxn modelId="{959DAF31-640D-4CBA-8C00-0AA517F5BA63}" type="presParOf" srcId="{35F5531E-F359-4346-8507-F036222D1A2A}" destId="{5511014D-259A-49F4-994F-DF81CF4395B7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11014D-259A-49F4-994F-DF81CF4395B7}">
      <dsp:nvSpPr>
        <dsp:cNvPr id="0" name=""/>
        <dsp:cNvSpPr/>
      </dsp:nvSpPr>
      <dsp:spPr>
        <a:xfrm>
          <a:off x="1572941" y="62167"/>
          <a:ext cx="2770789" cy="2770789"/>
        </a:xfrm>
        <a:prstGeom prst="blockArc">
          <a:avLst>
            <a:gd name="adj1" fmla="val 11733887"/>
            <a:gd name="adj2" fmla="val 18938712"/>
            <a:gd name="adj3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BFD5B-432B-4AE1-9A63-92E1A3814FB6}">
      <dsp:nvSpPr>
        <dsp:cNvPr id="0" name=""/>
        <dsp:cNvSpPr/>
      </dsp:nvSpPr>
      <dsp:spPr>
        <a:xfrm>
          <a:off x="17741" y="241362"/>
          <a:ext cx="5753627" cy="2770789"/>
        </a:xfrm>
        <a:prstGeom prst="blockArc">
          <a:avLst>
            <a:gd name="adj1" fmla="val 7349583"/>
            <a:gd name="adj2" fmla="val 12217173"/>
            <a:gd name="adj3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73A87-5022-4D3A-9495-09C4164D4A7C}">
      <dsp:nvSpPr>
        <dsp:cNvPr id="0" name=""/>
        <dsp:cNvSpPr/>
      </dsp:nvSpPr>
      <dsp:spPr>
        <a:xfrm>
          <a:off x="1847219" y="547816"/>
          <a:ext cx="2770789" cy="2770789"/>
        </a:xfrm>
        <a:prstGeom prst="blockArc">
          <a:avLst>
            <a:gd name="adj1" fmla="val 3740445"/>
            <a:gd name="adj2" fmla="val 8513530"/>
            <a:gd name="adj3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5BD82-03AA-4771-8CF9-574E0DCA096D}">
      <dsp:nvSpPr>
        <dsp:cNvPr id="0" name=""/>
        <dsp:cNvSpPr/>
      </dsp:nvSpPr>
      <dsp:spPr>
        <a:xfrm>
          <a:off x="3189972" y="596708"/>
          <a:ext cx="2770789" cy="2770789"/>
        </a:xfrm>
        <a:prstGeom prst="blockArc">
          <a:avLst>
            <a:gd name="adj1" fmla="val 1308567"/>
            <a:gd name="adj2" fmla="val 7309793"/>
            <a:gd name="adj3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D803E-FE00-4AE3-B7F4-60C2DB32CE10}">
      <dsp:nvSpPr>
        <dsp:cNvPr id="0" name=""/>
        <dsp:cNvSpPr/>
      </dsp:nvSpPr>
      <dsp:spPr>
        <a:xfrm>
          <a:off x="3262081" y="444655"/>
          <a:ext cx="2770789" cy="2770789"/>
        </a:xfrm>
        <a:prstGeom prst="blockArc">
          <a:avLst>
            <a:gd name="adj1" fmla="val 19738561"/>
            <a:gd name="adj2" fmla="val 1736073"/>
            <a:gd name="adj3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D9AEB-A783-4507-ACDB-EC26B3E655AB}">
      <dsp:nvSpPr>
        <dsp:cNvPr id="0" name=""/>
        <dsp:cNvSpPr/>
      </dsp:nvSpPr>
      <dsp:spPr>
        <a:xfrm>
          <a:off x="3188697" y="304761"/>
          <a:ext cx="2770789" cy="2770789"/>
        </a:xfrm>
        <a:prstGeom prst="blockArc">
          <a:avLst>
            <a:gd name="adj1" fmla="val 14485938"/>
            <a:gd name="adj2" fmla="val 20139843"/>
            <a:gd name="adj3" fmla="val 451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7840D-14B2-4231-ADC9-2C83AB2D9A66}">
      <dsp:nvSpPr>
        <dsp:cNvPr id="0" name=""/>
        <dsp:cNvSpPr/>
      </dsp:nvSpPr>
      <dsp:spPr>
        <a:xfrm>
          <a:off x="2846685" y="1252858"/>
          <a:ext cx="1695118" cy="11529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Всего расходов </a:t>
          </a:r>
          <a:r>
            <a:rPr lang="ru-RU" sz="1400" kern="1200" dirty="0" smtClean="0">
              <a:solidFill>
                <a:schemeClr val="tx1"/>
              </a:solidFill>
            </a:rPr>
            <a:t>9759,9 </a:t>
          </a:r>
          <a:r>
            <a:rPr lang="ru-RU" sz="1400" kern="1200" dirty="0" err="1" smtClean="0">
              <a:solidFill>
                <a:schemeClr val="tx1"/>
              </a:solidFill>
            </a:rPr>
            <a:t>тыс.рублей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094929" y="1421710"/>
        <a:ext cx="1198630" cy="815290"/>
      </dsp:txXfrm>
    </dsp:sp>
    <dsp:sp modelId="{744D3DF5-B191-434D-AA0A-F02158859C31}">
      <dsp:nvSpPr>
        <dsp:cNvPr id="0" name=""/>
        <dsp:cNvSpPr/>
      </dsp:nvSpPr>
      <dsp:spPr>
        <a:xfrm>
          <a:off x="3035927" y="-144016"/>
          <a:ext cx="1781264" cy="1289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</a:rPr>
            <a:t>«Управление муниципальными финансами</a:t>
          </a:r>
          <a:r>
            <a:rPr lang="ru-RU" sz="900" kern="1200" baseline="0" dirty="0" smtClean="0">
              <a:solidFill>
                <a:schemeClr val="tx1"/>
              </a:solidFill>
            </a:rPr>
            <a:t>»-3317,8 </a:t>
          </a:r>
          <a:r>
            <a:rPr lang="ru-RU" sz="900" kern="1200" baseline="0" dirty="0" smtClean="0">
              <a:solidFill>
                <a:schemeClr val="tx1"/>
              </a:solidFill>
            </a:rPr>
            <a:t>тыс.руб.</a:t>
          </a:r>
        </a:p>
      </dsp:txBody>
      <dsp:txXfrm>
        <a:off x="3296787" y="44877"/>
        <a:ext cx="1259544" cy="912053"/>
      </dsp:txXfrm>
    </dsp:sp>
    <dsp:sp modelId="{74A46E9A-2FBA-4A56-8066-8F4CE1FD04A3}">
      <dsp:nvSpPr>
        <dsp:cNvPr id="0" name=""/>
        <dsp:cNvSpPr/>
      </dsp:nvSpPr>
      <dsp:spPr>
        <a:xfrm>
          <a:off x="4620107" y="637227"/>
          <a:ext cx="2375554" cy="9898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</a:t>
          </a:r>
          <a:r>
            <a:rPr lang="ru-RU" sz="1000" kern="1200" dirty="0" smtClean="0">
              <a:solidFill>
                <a:schemeClr val="tx1"/>
              </a:solidFill>
            </a:rPr>
            <a:t>Муниципальная политика</a:t>
          </a:r>
          <a:r>
            <a:rPr lang="ru-RU" sz="1000" kern="1200" dirty="0" smtClean="0">
              <a:solidFill>
                <a:schemeClr val="tx1"/>
              </a:solidFill>
            </a:rPr>
            <a:t>»-22,1 </a:t>
          </a:r>
          <a:r>
            <a:rPr lang="ru-RU" sz="1000" kern="1200" dirty="0" smtClean="0">
              <a:solidFill>
                <a:schemeClr val="tx1"/>
              </a:solidFill>
            </a:rPr>
            <a:t>тыс.руб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4967999" y="782185"/>
        <a:ext cx="1679770" cy="699919"/>
      </dsp:txXfrm>
    </dsp:sp>
    <dsp:sp modelId="{F5F6305C-8220-414C-94A9-365A8052785C}">
      <dsp:nvSpPr>
        <dsp:cNvPr id="0" name=""/>
        <dsp:cNvSpPr/>
      </dsp:nvSpPr>
      <dsp:spPr>
        <a:xfrm>
          <a:off x="4404073" y="1789356"/>
          <a:ext cx="2856969" cy="13916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«Защита населения и территории от чрезвычайных ситуаций ,обеспечение пожарной безопасности и безопасности людей на водных объектах</a:t>
          </a:r>
          <a:r>
            <a:rPr lang="ru-RU" sz="900" kern="1200" dirty="0" smtClean="0">
              <a:solidFill>
                <a:schemeClr val="tx1"/>
              </a:solidFill>
            </a:rPr>
            <a:t>»-34,9 </a:t>
          </a:r>
          <a:r>
            <a:rPr lang="ru-RU" sz="900" kern="1200" dirty="0" err="1" smtClean="0">
              <a:solidFill>
                <a:schemeClr val="tx1"/>
              </a:solidFill>
            </a:rPr>
            <a:t>тыс.руб</a:t>
          </a:r>
          <a:r>
            <a:rPr lang="ru-RU" sz="900" kern="1200" dirty="0" smtClean="0">
              <a:solidFill>
                <a:schemeClr val="tx1"/>
              </a:solidFill>
            </a:rPr>
            <a:t>.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4822466" y="1993159"/>
        <a:ext cx="2020183" cy="984048"/>
      </dsp:txXfrm>
    </dsp:sp>
    <dsp:sp modelId="{A1C770F6-20B6-4858-B4E1-AF6B030C8131}">
      <dsp:nvSpPr>
        <dsp:cNvPr id="0" name=""/>
        <dsp:cNvSpPr/>
      </dsp:nvSpPr>
      <dsp:spPr>
        <a:xfrm>
          <a:off x="3056711" y="2464786"/>
          <a:ext cx="1608995" cy="13355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</a:rPr>
            <a:t>«Развитие транспортной системы</a:t>
          </a:r>
          <a:r>
            <a:rPr lang="ru-RU" sz="900" kern="1200" baseline="0" dirty="0" smtClean="0">
              <a:solidFill>
                <a:schemeClr val="tx1"/>
              </a:solidFill>
            </a:rPr>
            <a:t>»-1746,4 </a:t>
          </a:r>
          <a:r>
            <a:rPr lang="ru-RU" sz="900" kern="1200" baseline="0" dirty="0" smtClean="0">
              <a:solidFill>
                <a:schemeClr val="tx1"/>
              </a:solidFill>
            </a:rPr>
            <a:t>тыс.руб</a:t>
          </a:r>
          <a:r>
            <a:rPr lang="ru-RU" sz="900" kern="1200" baseline="0" dirty="0" smtClean="0"/>
            <a:t>.</a:t>
          </a:r>
          <a:endParaRPr lang="ru-RU" sz="900" kern="1200" baseline="0" dirty="0"/>
        </a:p>
      </dsp:txBody>
      <dsp:txXfrm>
        <a:off x="3292343" y="2660378"/>
        <a:ext cx="1137731" cy="944405"/>
      </dsp:txXfrm>
    </dsp:sp>
    <dsp:sp modelId="{571C4745-3213-43E2-B0AE-09733A605034}">
      <dsp:nvSpPr>
        <dsp:cNvPr id="0" name=""/>
        <dsp:cNvSpPr/>
      </dsp:nvSpPr>
      <dsp:spPr>
        <a:xfrm>
          <a:off x="1256507" y="1957973"/>
          <a:ext cx="1821244" cy="16218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«Благоустройство территории и </a:t>
          </a:r>
          <a:r>
            <a:rPr lang="ru-RU" sz="900" kern="1200" dirty="0" err="1" smtClean="0">
              <a:solidFill>
                <a:schemeClr val="tx1"/>
              </a:solidFill>
            </a:rPr>
            <a:t>жилищно</a:t>
          </a:r>
          <a:r>
            <a:rPr lang="ru-RU" sz="900" kern="1200" dirty="0" smtClean="0">
              <a:solidFill>
                <a:schemeClr val="tx1"/>
              </a:solidFill>
            </a:rPr>
            <a:t> –коммунальное хозяйство</a:t>
          </a:r>
          <a:r>
            <a:rPr lang="ru-RU" sz="900" kern="1200" dirty="0" smtClean="0">
              <a:solidFill>
                <a:schemeClr val="tx1"/>
              </a:solidFill>
            </a:rPr>
            <a:t>»-1570,3 </a:t>
          </a:r>
          <a:r>
            <a:rPr lang="ru-RU" sz="900" kern="1200" dirty="0" smtClean="0">
              <a:solidFill>
                <a:schemeClr val="tx1"/>
              </a:solidFill>
            </a:rPr>
            <a:t>тыс.руб.</a:t>
          </a:r>
          <a:endParaRPr lang="ru-RU" sz="900" kern="1200" dirty="0">
            <a:solidFill>
              <a:schemeClr val="tx1"/>
            </a:solidFill>
          </a:endParaRPr>
        </a:p>
      </dsp:txBody>
      <dsp:txXfrm>
        <a:off x="1523222" y="2195486"/>
        <a:ext cx="1287814" cy="1146812"/>
      </dsp:txXfrm>
    </dsp:sp>
    <dsp:sp modelId="{BDB7EEE9-25ED-419B-A759-3A162B041C09}">
      <dsp:nvSpPr>
        <dsp:cNvPr id="0" name=""/>
        <dsp:cNvSpPr/>
      </dsp:nvSpPr>
      <dsp:spPr>
        <a:xfrm>
          <a:off x="576060" y="504055"/>
          <a:ext cx="2155641" cy="11603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</a:rPr>
            <a:t>«Развитие культуры» </a:t>
          </a:r>
          <a:r>
            <a:rPr lang="ru-RU" sz="1000" kern="1200" dirty="0" smtClean="0">
              <a:solidFill>
                <a:schemeClr val="tx1"/>
              </a:solidFill>
            </a:rPr>
            <a:t>1481,7 </a:t>
          </a:r>
          <a:r>
            <a:rPr lang="ru-RU" sz="1000" kern="1200" dirty="0" smtClean="0">
              <a:solidFill>
                <a:schemeClr val="tx1"/>
              </a:solidFill>
            </a:rPr>
            <a:t>тыс.руб</a:t>
          </a:r>
          <a:r>
            <a:rPr lang="ru-RU" sz="800" kern="1200" dirty="0" smtClean="0"/>
            <a:t>.</a:t>
          </a:r>
          <a:endParaRPr lang="ru-RU" sz="800" kern="1200" dirty="0"/>
        </a:p>
      </dsp:txBody>
      <dsp:txXfrm>
        <a:off x="891746" y="673980"/>
        <a:ext cx="1524269" cy="820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0.64164</cdr:x>
      <cdr:y>0.76687</cdr:y>
    </cdr:from>
    <cdr:to>
      <cdr:x>1</cdr:x>
      <cdr:y>0.84362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7125" y="4010124"/>
          <a:ext cx="3276875" cy="401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</a:t>
          </a:r>
          <a:r>
            <a:rPr lang="ru-RU" sz="1400" b="1" dirty="0" smtClean="0"/>
            <a:t>расходов-9759,9 </a:t>
          </a:r>
          <a:r>
            <a:rPr lang="ru-RU" sz="1400" b="1" dirty="0" smtClean="0"/>
            <a:t>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24.10.2018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933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 lang="ru-RU"/>
              <a:pPr/>
              <a:t>24.10.2018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339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55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A019F3-8596-4028-9847-CBD3A185B07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3922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24.10.2018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1" r:id="rId1"/>
    <p:sldLayoutId id="2147484062" r:id="rId2"/>
    <p:sldLayoutId id="2147484063" r:id="rId3"/>
    <p:sldLayoutId id="2147484064" r:id="rId4"/>
    <p:sldLayoutId id="2147484065" r:id="rId5"/>
    <p:sldLayoutId id="2147484066" r:id="rId6"/>
    <p:sldLayoutId id="2147484067" r:id="rId7"/>
    <p:sldLayoutId id="2147484068" r:id="rId8"/>
    <p:sldLayoutId id="2147484069" r:id="rId9"/>
    <p:sldLayoutId id="2147484070" r:id="rId10"/>
    <p:sldLayoutId id="21474840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355976" y="3068960"/>
            <a:ext cx="4419600" cy="3096344"/>
          </a:xfrm>
        </p:spPr>
        <p:txBody>
          <a:bodyPr>
            <a:normAutofit/>
          </a:bodyPr>
          <a:lstStyle/>
          <a:p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Отчет об исполнении бюджета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Ковалевского сельского поселения </a:t>
            </a:r>
            <a:r>
              <a:rPr lang="ru-RU" sz="2500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Красносулинского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района</a:t>
            </a:r>
            <a:b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 </a:t>
            </a:r>
            <a:r>
              <a:rPr lang="ru-RU" sz="25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2017 </a:t>
            </a:r>
            <a:r>
              <a:rPr lang="ru-RU" sz="25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год</a:t>
            </a:r>
            <a:endParaRPr lang="ru-RU" sz="25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76672"/>
            <a:ext cx="3010335" cy="30963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35816" cy="118417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Доля расходов в рамках муниципальных программ в общем объеме расходов в </a:t>
            </a:r>
            <a:r>
              <a:rPr lang="ru-RU" sz="2400" dirty="0" smtClean="0"/>
              <a:t>2017 </a:t>
            </a:r>
            <a:r>
              <a:rPr lang="ru-RU" sz="2400" dirty="0" smtClean="0"/>
              <a:t>году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196997"/>
              </p:ext>
            </p:extLst>
          </p:nvPr>
        </p:nvGraphicFramePr>
        <p:xfrm>
          <a:off x="-15280" y="1651124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3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Итоги исполнения бюджета поселения за 2016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865484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432558" y="2946953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Доходы бюджета Ковалевского     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3453386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394413"/>
              </p:ext>
            </p:extLst>
          </p:nvPr>
        </p:nvGraphicFramePr>
        <p:xfrm>
          <a:off x="822325" y="1100138"/>
          <a:ext cx="7521575" cy="3579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</a:t>
            </a:r>
            <a:r>
              <a:rPr lang="ru-RU" dirty="0" smtClean="0"/>
              <a:t>2017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283433"/>
              </p:ext>
            </p:extLst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2339752" y="2276872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87824" y="1844824"/>
            <a:ext cx="288032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635896" y="6093296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5448220"/>
              </p:ext>
            </p:extLst>
          </p:nvPr>
        </p:nvGraphicFramePr>
        <p:xfrm>
          <a:off x="611560" y="170080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ru-RU" dirty="0" smtClean="0"/>
              <a:t>Структура расходов бюджета поселения за </a:t>
            </a:r>
            <a:r>
              <a:rPr lang="ru-RU" dirty="0" smtClean="0"/>
              <a:t>2017 </a:t>
            </a:r>
            <a:r>
              <a:rPr lang="ru-RU" dirty="0" smtClean="0"/>
              <a:t>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9272"/>
              </p:ext>
            </p:extLst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исполнения расходов на культуру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821056"/>
              </p:ext>
            </p:extLst>
          </p:nvPr>
        </p:nvGraphicFramePr>
        <p:xfrm>
          <a:off x="611560" y="170080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848872" cy="11967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Расходы в рамках муниципальных программ Ковалевского сельского поселения за </a:t>
            </a:r>
            <a:r>
              <a:rPr lang="ru-RU" sz="2800" dirty="0" smtClean="0"/>
              <a:t>2017 </a:t>
            </a:r>
            <a:r>
              <a:rPr lang="ru-RU" sz="2800" dirty="0" smtClean="0"/>
              <a:t>год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7666854"/>
              </p:ext>
            </p:extLst>
          </p:nvPr>
        </p:nvGraphicFramePr>
        <p:xfrm>
          <a:off x="755576" y="1916832"/>
          <a:ext cx="7521575" cy="3579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194</Words>
  <Application>Microsoft Office PowerPoint</Application>
  <PresentationFormat>Экран (4:3)</PresentationFormat>
  <Paragraphs>40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Углы</vt:lpstr>
      <vt:lpstr>Отчет об исполнении бюджета Ковалевского сельского поселения Красносулинского района За 2017 год</vt:lpstr>
      <vt:lpstr>Итоги исполнения бюджета поселения за 2016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2017 год</vt:lpstr>
      <vt:lpstr>Расходы бюджета Ковалевского сельского поселения </vt:lpstr>
      <vt:lpstr>Структура расходов бюджета поселения за 2017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2017 год</vt:lpstr>
      <vt:lpstr>Доля расходов в рамках муниципальных программ в общем объеме расходов в 2017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2018-10-24T06:47:22Z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