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40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3" r:id="rId6"/>
    <p:sldId id="262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50" autoAdjust="0"/>
    <p:restoredTop sz="88034" autoAdjust="0"/>
  </p:normalViewPr>
  <p:slideViewPr>
    <p:cSldViewPr>
      <p:cViewPr>
        <p:scale>
          <a:sx n="75" d="100"/>
          <a:sy n="75" d="100"/>
        </p:scale>
        <p:origin x="-798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.0">
                  <c:v>8809.7000000000007</c:v>
                </c:pt>
                <c:pt idx="1">
                  <c:v>9059.7999999999993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9236.1</c:v>
                </c:pt>
                <c:pt idx="1">
                  <c:v>11122.2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8767488"/>
        <c:axId val="111149056"/>
      </c:barChart>
      <c:catAx>
        <c:axId val="1087674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11149056"/>
        <c:crosses val="autoZero"/>
        <c:auto val="1"/>
        <c:lblAlgn val="ctr"/>
        <c:lblOffset val="100"/>
        <c:noMultiLvlLbl val="0"/>
      </c:catAx>
      <c:valAx>
        <c:axId val="11114905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one"/>
        <c:crossAx val="1087674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2997.7</c:v>
                </c:pt>
                <c:pt idx="1">
                  <c:v>3577.7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5812</c:v>
                </c:pt>
                <c:pt idx="1">
                  <c:v>5482.1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4051840"/>
        <c:axId val="111166592"/>
      </c:barChart>
      <c:catAx>
        <c:axId val="6405184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1166592"/>
        <c:crosses val="autoZero"/>
        <c:auto val="1"/>
        <c:lblAlgn val="ctr"/>
        <c:lblOffset val="100"/>
        <c:noMultiLvlLbl val="0"/>
      </c:catAx>
      <c:valAx>
        <c:axId val="11116659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6405184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2770.6</c:v>
                </c:pt>
                <c:pt idx="1">
                  <c:v>3198.1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0.0">
                  <c:v>227.1</c:v>
                </c:pt>
                <c:pt idx="1">
                  <c:v>379.6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24213120"/>
        <c:axId val="124214656"/>
      </c:barChart>
      <c:catAx>
        <c:axId val="1242131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24214656"/>
        <c:crosses val="autoZero"/>
        <c:auto val="1"/>
        <c:lblAlgn val="ctr"/>
        <c:lblOffset val="100"/>
        <c:noMultiLvlLbl val="0"/>
      </c:catAx>
      <c:valAx>
        <c:axId val="1242146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4213120"/>
        <c:crosses val="autoZero"/>
        <c:crossBetween val="between"/>
      </c:valAx>
    </c:plotArea>
    <c:legend>
      <c:legendPos val="t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5.3508567276065157E-2"/>
          <c:w val="0.51713395638629278"/>
          <c:h val="0.9378531073446327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8.1944444444444459E-2"/>
                  <c:y val="-0.13357683775720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6"/>
              <c:layout>
                <c:manualLayout>
                  <c:x val="-3.3333442694663186E-2"/>
                  <c:y val="9.2289451541344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2777777777777792E-2"/>
                  <c:y val="-6.0716744435095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Другие доходы</c:v>
                </c:pt>
                <c:pt idx="3">
                  <c:v>Налоги на имущество</c:v>
                </c:pt>
                <c:pt idx="4">
                  <c:v>Государственная пошлина</c:v>
                </c:pt>
                <c:pt idx="5">
                  <c:v>Доходы от использывания имущества</c:v>
                </c:pt>
                <c:pt idx="6">
                  <c:v>Штрафы</c:v>
                </c:pt>
                <c:pt idx="7">
                  <c:v>Безвозмездные поступления</c:v>
                </c:pt>
                <c:pt idx="8">
                  <c:v>Налоги на совокупный доход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 formatCode="General">
                  <c:v>612.1</c:v>
                </c:pt>
                <c:pt idx="1">
                  <c:v>1411.2</c:v>
                </c:pt>
                <c:pt idx="2">
                  <c:v>0</c:v>
                </c:pt>
                <c:pt idx="3" formatCode="General">
                  <c:v>972.4</c:v>
                </c:pt>
                <c:pt idx="4">
                  <c:v>0</c:v>
                </c:pt>
                <c:pt idx="5" formatCode="General">
                  <c:v>273.60000000000002</c:v>
                </c:pt>
                <c:pt idx="6" formatCode="General">
                  <c:v>106</c:v>
                </c:pt>
                <c:pt idx="7">
                  <c:v>5482.1</c:v>
                </c:pt>
                <c:pt idx="8">
                  <c:v>202.4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4615409011373584"/>
          <c:y val="1.8268568805935913E-3"/>
          <c:w val="0.45384588024627781"/>
          <c:h val="0.9641716713376934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47975077881622E-2"/>
                  <c:y val="-0.33898327327728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806853582554547E-2"/>
                  <c:y val="-0.384180790960452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9236.1</c:v>
                </c:pt>
                <c:pt idx="1">
                  <c:v>9059.7999999999993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60830208"/>
        <c:axId val="160832896"/>
        <c:axId val="0"/>
      </c:bar3DChart>
      <c:catAx>
        <c:axId val="160830208"/>
        <c:scaling>
          <c:orientation val="minMax"/>
        </c:scaling>
        <c:delete val="0"/>
        <c:axPos val="b"/>
        <c:majorTickMark val="none"/>
        <c:minorTickMark val="none"/>
        <c:tickLblPos val="nextTo"/>
        <c:crossAx val="160832896"/>
        <c:crosses val="autoZero"/>
        <c:auto val="1"/>
        <c:lblAlgn val="ctr"/>
        <c:lblOffset val="100"/>
        <c:noMultiLvlLbl val="0"/>
      </c:catAx>
      <c:valAx>
        <c:axId val="1608328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60830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2.6577870419949558E-2"/>
          <c:w val="0.54213396762904642"/>
          <c:h val="0.947998355388969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6.9444444444443998E-3"/>
                  <c:y val="-0.2137229404115353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083333333333335E-2"/>
                  <c:y val="4.37160559932685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1666666666666683E-3"/>
                  <c:y val="-3.8858716438460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9.7223315835520529E-3"/>
                  <c:y val="9.228945154134467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0555555555555565E-2"/>
                  <c:y val="-6.07167444350953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Национальные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Культура и кинематография</c:v>
                </c:pt>
                <c:pt idx="5">
                  <c:v>Физическая культура и спорт</c:v>
                </c:pt>
                <c:pt idx="6">
                  <c:v>Социальное обеспечение населения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 formatCode="General">
                  <c:v>4522.2</c:v>
                </c:pt>
                <c:pt idx="1">
                  <c:v>177</c:v>
                </c:pt>
                <c:pt idx="2" formatCode="General">
                  <c:v>733.8</c:v>
                </c:pt>
                <c:pt idx="3" formatCode="General">
                  <c:v>1682</c:v>
                </c:pt>
                <c:pt idx="4">
                  <c:v>1881</c:v>
                </c:pt>
                <c:pt idx="5">
                  <c:v>15.3</c:v>
                </c:pt>
                <c:pt idx="6">
                  <c:v>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809853455818028"/>
          <c:y val="1.8269220880536786E-3"/>
          <c:w val="0.42190146544181983"/>
          <c:h val="0.96318829124384964"/>
        </c:manualLayout>
      </c:layout>
      <c:overlay val="0"/>
      <c:txPr>
        <a:bodyPr/>
        <a:lstStyle/>
        <a:p>
          <a:pPr>
            <a:defRPr sz="17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691588785046738E-2"/>
          <c:y val="0.12968615151919571"/>
          <c:w val="0.96573208722741433"/>
          <c:h val="0.7676631522754574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МБУК"Ковалевский СДК"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4267912772585694E-2"/>
                  <c:y val="-4.1388851817251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64485981308386E-2"/>
                  <c:y val="-5.9322033898305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 год</c:v>
                </c:pt>
                <c:pt idx="1">
                  <c:v>2015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957.8</c:v>
                </c:pt>
                <c:pt idx="1">
                  <c:v>1309.2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МБУККСР"БКовСП"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152647975077892E-2"/>
                  <c:y val="-6.2147115085190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710280373831772E-2"/>
                  <c:y val="-4.519774011299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 год</c:v>
                </c:pt>
                <c:pt idx="1">
                  <c:v>2015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499.9</c:v>
                </c:pt>
                <c:pt idx="1">
                  <c:v>571.79999999999995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63722752"/>
        <c:axId val="163724288"/>
        <c:axId val="0"/>
      </c:bar3DChart>
      <c:catAx>
        <c:axId val="1637227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63724288"/>
        <c:crosses val="autoZero"/>
        <c:auto val="1"/>
        <c:lblAlgn val="ctr"/>
        <c:lblOffset val="100"/>
        <c:noMultiLvlLbl val="0"/>
      </c:catAx>
      <c:valAx>
        <c:axId val="163724288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one"/>
        <c:crossAx val="1637227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5894412147079762"/>
          <c:y val="6.497175141242939E-2"/>
          <c:w val="0.71482203743223682"/>
          <c:h val="8.731327016326349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60247156605426"/>
          <c:y val="2.6577870419949558E-2"/>
          <c:w val="0.5129673009623793"/>
          <c:h val="0.8969962900634900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25"/>
                  <c:y val="0.1068614702057675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1111111111111112"/>
                  <c:y val="-0.11900481909278667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3.3333442694663193E-2"/>
                  <c:y val="9.228945154134465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5.2777777777777792E-2"/>
                  <c:y val="-6.071674443509531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7434</c:v>
                </c:pt>
                <c:pt idx="1">
                  <c:v>1802.1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504297900262472"/>
          <c:y val="1.8268568805935898E-3"/>
          <c:w val="0.26495702099737534"/>
          <c:h val="0.4517224432035493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CEB20-D80C-4C48-85F2-77F4B9DE64D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207110-394D-4000-9EF6-77203F56FCD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Всего расходов </a:t>
          </a:r>
          <a:r>
            <a:rPr lang="ru-RU" dirty="0" smtClean="0">
              <a:solidFill>
                <a:schemeClr val="tx1"/>
              </a:solidFill>
            </a:rPr>
            <a:t>9294,8 </a:t>
          </a:r>
          <a:r>
            <a:rPr lang="ru-RU" dirty="0" err="1" smtClean="0">
              <a:solidFill>
                <a:schemeClr val="tx1"/>
              </a:solidFill>
            </a:rPr>
            <a:t>тыс.рублей</a:t>
          </a:r>
          <a:endParaRPr lang="ru-RU" dirty="0">
            <a:solidFill>
              <a:schemeClr val="tx1"/>
            </a:solidFill>
          </a:endParaRPr>
        </a:p>
      </dgm:t>
    </dgm:pt>
    <dgm:pt modelId="{0A56A505-C3FA-43F8-80EE-3F9B95357D40}" type="parTrans" cxnId="{083F6F9C-32ED-4D16-A8C8-CF05CB4450F4}">
      <dgm:prSet/>
      <dgm:spPr/>
      <dgm:t>
        <a:bodyPr/>
        <a:lstStyle/>
        <a:p>
          <a:endParaRPr lang="ru-RU"/>
        </a:p>
      </dgm:t>
    </dgm:pt>
    <dgm:pt modelId="{86F5295A-2E06-457E-8351-EBCC775AD2FF}" type="sibTrans" cxnId="{083F6F9C-32ED-4D16-A8C8-CF05CB4450F4}">
      <dgm:prSet/>
      <dgm:spPr/>
      <dgm:t>
        <a:bodyPr/>
        <a:lstStyle/>
        <a:p>
          <a:endParaRPr lang="ru-RU"/>
        </a:p>
      </dgm:t>
    </dgm:pt>
    <dgm:pt modelId="{85AAF06F-931B-4D9A-9016-D6F29B805F28}">
      <dgm:prSet phldrT="[Текст]" custT="1"/>
      <dgm:spPr/>
      <dgm:t>
        <a:bodyPr/>
        <a:lstStyle/>
        <a:p>
          <a:r>
            <a:rPr lang="ru-RU" sz="900" baseline="0" dirty="0" smtClean="0">
              <a:solidFill>
                <a:schemeClr val="tx1"/>
              </a:solidFill>
            </a:rPr>
            <a:t>«Управление муниципальными финансами</a:t>
          </a:r>
          <a:r>
            <a:rPr lang="ru-RU" sz="900" baseline="0" dirty="0" smtClean="0">
              <a:solidFill>
                <a:schemeClr val="tx1"/>
              </a:solidFill>
            </a:rPr>
            <a:t>»-3499,6 </a:t>
          </a:r>
          <a:r>
            <a:rPr lang="ru-RU" sz="900" baseline="0" dirty="0" smtClean="0">
              <a:solidFill>
                <a:schemeClr val="tx1"/>
              </a:solidFill>
            </a:rPr>
            <a:t>тыс.руб.</a:t>
          </a:r>
        </a:p>
      </dgm:t>
    </dgm:pt>
    <dgm:pt modelId="{891BE231-B103-46A8-9EC2-A47DB6DBA52E}" type="parTrans" cxnId="{C5E2E6A4-1CAA-4D61-A6E1-882E04C7C439}">
      <dgm:prSet/>
      <dgm:spPr/>
      <dgm:t>
        <a:bodyPr/>
        <a:lstStyle/>
        <a:p>
          <a:endParaRPr lang="ru-RU"/>
        </a:p>
      </dgm:t>
    </dgm:pt>
    <dgm:pt modelId="{8A30A1E5-70FE-4834-8FC4-04F11D0A706C}" type="sibTrans" cxnId="{C5E2E6A4-1CAA-4D61-A6E1-882E04C7C439}">
      <dgm:prSet/>
      <dgm:spPr/>
      <dgm:t>
        <a:bodyPr/>
        <a:lstStyle/>
        <a:p>
          <a:endParaRPr lang="ru-RU"/>
        </a:p>
      </dgm:t>
    </dgm:pt>
    <dgm:pt modelId="{2740EFC7-42E6-4FB2-B7EC-47553D68B7C5}">
      <dgm:prSet phldrT="[Текст]" custT="1"/>
      <dgm:spPr/>
      <dgm:t>
        <a:bodyPr/>
        <a:lstStyle/>
        <a:p>
          <a:r>
            <a:rPr lang="ru-RU" sz="800" dirty="0" smtClean="0"/>
            <a:t>«</a:t>
          </a:r>
          <a:r>
            <a:rPr lang="ru-RU" sz="1000" dirty="0" smtClean="0">
              <a:solidFill>
                <a:schemeClr val="tx1"/>
              </a:solidFill>
            </a:rPr>
            <a:t>Муниципальная политика</a:t>
          </a:r>
          <a:r>
            <a:rPr lang="ru-RU" sz="1000" dirty="0" smtClean="0">
              <a:solidFill>
                <a:schemeClr val="tx1"/>
              </a:solidFill>
            </a:rPr>
            <a:t>»-36,3 </a:t>
          </a:r>
          <a:r>
            <a:rPr lang="ru-RU" sz="1000" dirty="0" smtClean="0">
              <a:solidFill>
                <a:schemeClr val="tx1"/>
              </a:solidFill>
            </a:rPr>
            <a:t>тыс.руб</a:t>
          </a:r>
          <a:r>
            <a:rPr lang="ru-RU" sz="800" dirty="0" smtClean="0"/>
            <a:t>.</a:t>
          </a:r>
          <a:endParaRPr lang="ru-RU" sz="800" dirty="0"/>
        </a:p>
      </dgm:t>
    </dgm:pt>
    <dgm:pt modelId="{661F97E4-E873-4A3D-A53C-7954C9BF0797}" type="parTrans" cxnId="{44965331-EEC6-461C-8CD8-4634831AC1BC}">
      <dgm:prSet/>
      <dgm:spPr/>
      <dgm:t>
        <a:bodyPr/>
        <a:lstStyle/>
        <a:p>
          <a:endParaRPr lang="ru-RU"/>
        </a:p>
      </dgm:t>
    </dgm:pt>
    <dgm:pt modelId="{567BEB91-1708-4BDB-99C3-74C25C115ADA}" type="sibTrans" cxnId="{44965331-EEC6-461C-8CD8-4634831AC1BC}">
      <dgm:prSet/>
      <dgm:spPr/>
      <dgm:t>
        <a:bodyPr/>
        <a:lstStyle/>
        <a:p>
          <a:endParaRPr lang="ru-RU"/>
        </a:p>
      </dgm:t>
    </dgm:pt>
    <dgm:pt modelId="{F67B3F48-6B18-493B-8A5E-1D55DEA26585}">
      <dgm:prSet phldrT="[Текст]" custT="1"/>
      <dgm:spPr/>
      <dgm:t>
        <a:bodyPr/>
        <a:lstStyle/>
        <a:p>
          <a:r>
            <a:rPr lang="ru-RU" sz="900" dirty="0" smtClean="0">
              <a:solidFill>
                <a:schemeClr val="tx1"/>
              </a:solidFill>
            </a:rPr>
            <a:t>«Защита населения и территории от чрезвычайных ситуаций ,обеспечение пожарной безопасности и безопасности людей на водных объектах</a:t>
          </a:r>
          <a:r>
            <a:rPr lang="ru-RU" sz="900" dirty="0" smtClean="0">
              <a:solidFill>
                <a:schemeClr val="tx1"/>
              </a:solidFill>
            </a:rPr>
            <a:t>»-126,3 </a:t>
          </a:r>
          <a:r>
            <a:rPr lang="ru-RU" sz="900" dirty="0" err="1" smtClean="0">
              <a:solidFill>
                <a:schemeClr val="tx1"/>
              </a:solidFill>
            </a:rPr>
            <a:t>тыс.руб</a:t>
          </a:r>
          <a:r>
            <a:rPr lang="ru-RU" sz="900" dirty="0" smtClean="0">
              <a:solidFill>
                <a:schemeClr val="tx1"/>
              </a:solidFill>
            </a:rPr>
            <a:t>.</a:t>
          </a:r>
          <a:endParaRPr lang="ru-RU" sz="900" dirty="0">
            <a:solidFill>
              <a:schemeClr val="tx1"/>
            </a:solidFill>
          </a:endParaRPr>
        </a:p>
      </dgm:t>
    </dgm:pt>
    <dgm:pt modelId="{3DAFA2BE-32B4-4084-A977-3302406797E0}" type="parTrans" cxnId="{524C6175-329C-42C2-B5C1-55A0E4979FD5}">
      <dgm:prSet/>
      <dgm:spPr/>
      <dgm:t>
        <a:bodyPr/>
        <a:lstStyle/>
        <a:p>
          <a:endParaRPr lang="ru-RU"/>
        </a:p>
      </dgm:t>
    </dgm:pt>
    <dgm:pt modelId="{D552FEA7-3933-4479-B8A5-91BF0277D8E5}" type="sibTrans" cxnId="{524C6175-329C-42C2-B5C1-55A0E4979FD5}">
      <dgm:prSet/>
      <dgm:spPr/>
      <dgm:t>
        <a:bodyPr/>
        <a:lstStyle/>
        <a:p>
          <a:endParaRPr lang="ru-RU"/>
        </a:p>
      </dgm:t>
    </dgm:pt>
    <dgm:pt modelId="{4A3B3751-2D6B-4714-8E98-A76EF927ECE7}">
      <dgm:prSet phldrT="[Текст]" custT="1"/>
      <dgm:spPr/>
      <dgm:t>
        <a:bodyPr/>
        <a:lstStyle/>
        <a:p>
          <a:r>
            <a:rPr lang="ru-RU" sz="900" baseline="0" dirty="0" smtClean="0">
              <a:solidFill>
                <a:schemeClr val="tx1"/>
              </a:solidFill>
            </a:rPr>
            <a:t>«Развитие транспортной системы</a:t>
          </a:r>
          <a:r>
            <a:rPr lang="ru-RU" sz="900" baseline="0" dirty="0" smtClean="0">
              <a:solidFill>
                <a:schemeClr val="tx1"/>
              </a:solidFill>
            </a:rPr>
            <a:t>»-2097,9 </a:t>
          </a:r>
          <a:r>
            <a:rPr lang="ru-RU" sz="900" baseline="0" dirty="0" smtClean="0">
              <a:solidFill>
                <a:schemeClr val="tx1"/>
              </a:solidFill>
            </a:rPr>
            <a:t>тыс.руб</a:t>
          </a:r>
          <a:r>
            <a:rPr lang="ru-RU" sz="900" baseline="0" dirty="0" smtClean="0"/>
            <a:t>.</a:t>
          </a:r>
          <a:endParaRPr lang="ru-RU" sz="900" baseline="0" dirty="0"/>
        </a:p>
      </dgm:t>
    </dgm:pt>
    <dgm:pt modelId="{5DFF4114-C5C3-49CF-8218-0A4E4DA0386E}" type="parTrans" cxnId="{CEED7DA2-6FEE-4126-80E5-461342446A59}">
      <dgm:prSet/>
      <dgm:spPr/>
      <dgm:t>
        <a:bodyPr/>
        <a:lstStyle/>
        <a:p>
          <a:endParaRPr lang="ru-RU"/>
        </a:p>
      </dgm:t>
    </dgm:pt>
    <dgm:pt modelId="{8E11585A-AEB7-4368-8560-B021F397AE46}" type="sibTrans" cxnId="{CEED7DA2-6FEE-4126-80E5-461342446A59}">
      <dgm:prSet/>
      <dgm:spPr/>
      <dgm:t>
        <a:bodyPr/>
        <a:lstStyle/>
        <a:p>
          <a:endParaRPr lang="ru-RU"/>
        </a:p>
      </dgm:t>
    </dgm:pt>
    <dgm:pt modelId="{B2B43141-B4DE-461A-A09D-268AB052E2C5}">
      <dgm:prSet phldrT="[Текст]" custT="1"/>
      <dgm:spPr/>
      <dgm:t>
        <a:bodyPr/>
        <a:lstStyle/>
        <a:p>
          <a:r>
            <a:rPr lang="ru-RU" sz="900" dirty="0" smtClean="0">
              <a:solidFill>
                <a:schemeClr val="tx1"/>
              </a:solidFill>
            </a:rPr>
            <a:t>«Благоустройство территории и </a:t>
          </a:r>
          <a:r>
            <a:rPr lang="ru-RU" sz="900" dirty="0" err="1" smtClean="0">
              <a:solidFill>
                <a:schemeClr val="tx1"/>
              </a:solidFill>
            </a:rPr>
            <a:t>жилищно</a:t>
          </a:r>
          <a:r>
            <a:rPr lang="ru-RU" sz="900" dirty="0" smtClean="0">
              <a:solidFill>
                <a:schemeClr val="tx1"/>
              </a:solidFill>
            </a:rPr>
            <a:t> –коммунальное хозяйство</a:t>
          </a:r>
          <a:r>
            <a:rPr lang="ru-RU" sz="900" dirty="0" smtClean="0">
              <a:solidFill>
                <a:schemeClr val="tx1"/>
              </a:solidFill>
            </a:rPr>
            <a:t>»-1306,6 </a:t>
          </a:r>
          <a:r>
            <a:rPr lang="ru-RU" sz="900" dirty="0" smtClean="0">
              <a:solidFill>
                <a:schemeClr val="tx1"/>
              </a:solidFill>
            </a:rPr>
            <a:t>тыс.руб.</a:t>
          </a:r>
          <a:endParaRPr lang="ru-RU" sz="900" dirty="0">
            <a:solidFill>
              <a:schemeClr val="tx1"/>
            </a:solidFill>
          </a:endParaRPr>
        </a:p>
      </dgm:t>
    </dgm:pt>
    <dgm:pt modelId="{7CDBDF66-35A1-4842-AF4D-1EBE42E1CDB9}" type="parTrans" cxnId="{ADF16DDF-159B-4070-8B8D-631FCF8174D4}">
      <dgm:prSet/>
      <dgm:spPr/>
      <dgm:t>
        <a:bodyPr/>
        <a:lstStyle/>
        <a:p>
          <a:endParaRPr lang="ru-RU"/>
        </a:p>
      </dgm:t>
    </dgm:pt>
    <dgm:pt modelId="{25774D50-0737-41CF-8669-320D52E6F9D7}" type="sibTrans" cxnId="{ADF16DDF-159B-4070-8B8D-631FCF8174D4}">
      <dgm:prSet/>
      <dgm:spPr/>
      <dgm:t>
        <a:bodyPr/>
        <a:lstStyle/>
        <a:p>
          <a:endParaRPr lang="ru-RU"/>
        </a:p>
      </dgm:t>
    </dgm:pt>
    <dgm:pt modelId="{8E7822D4-E9B7-48EB-9228-B08F11576066}">
      <dgm:prSet phldrT="[Текст]"/>
      <dgm:spPr/>
      <dgm:t>
        <a:bodyPr/>
        <a:lstStyle/>
        <a:p>
          <a:endParaRPr lang="ru-RU" dirty="0"/>
        </a:p>
      </dgm:t>
    </dgm:pt>
    <dgm:pt modelId="{471FAE94-909C-47E1-992F-FA18C114B134}" type="parTrans" cxnId="{517C0BA7-B9FE-46C0-AC6D-541C2814420D}">
      <dgm:prSet/>
      <dgm:spPr/>
      <dgm:t>
        <a:bodyPr/>
        <a:lstStyle/>
        <a:p>
          <a:endParaRPr lang="ru-RU"/>
        </a:p>
      </dgm:t>
    </dgm:pt>
    <dgm:pt modelId="{3F87B31A-1456-4410-8058-B3D46850AEA3}" type="sibTrans" cxnId="{517C0BA7-B9FE-46C0-AC6D-541C2814420D}">
      <dgm:prSet/>
      <dgm:spPr/>
      <dgm:t>
        <a:bodyPr/>
        <a:lstStyle/>
        <a:p>
          <a:endParaRPr lang="ru-RU"/>
        </a:p>
      </dgm:t>
    </dgm:pt>
    <dgm:pt modelId="{C28B0E8E-875A-48DC-B369-8E1F3321D5AA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«Развитие культуры» </a:t>
          </a:r>
          <a:r>
            <a:rPr lang="ru-RU" sz="1000" dirty="0" smtClean="0">
              <a:solidFill>
                <a:schemeClr val="tx1"/>
              </a:solidFill>
            </a:rPr>
            <a:t>2228,1 </a:t>
          </a:r>
          <a:r>
            <a:rPr lang="ru-RU" sz="1000" dirty="0" smtClean="0">
              <a:solidFill>
                <a:schemeClr val="tx1"/>
              </a:solidFill>
            </a:rPr>
            <a:t>тыс.руб</a:t>
          </a:r>
          <a:r>
            <a:rPr lang="ru-RU" sz="800" dirty="0" smtClean="0"/>
            <a:t>.</a:t>
          </a:r>
          <a:endParaRPr lang="ru-RU" sz="800" dirty="0"/>
        </a:p>
      </dgm:t>
    </dgm:pt>
    <dgm:pt modelId="{6EBB4F6A-2E9F-4C15-AEEB-7240ED082A9F}" type="parTrans" cxnId="{C40D0616-C7E9-46D4-8156-C0EE7A77E8E2}">
      <dgm:prSet/>
      <dgm:spPr/>
      <dgm:t>
        <a:bodyPr/>
        <a:lstStyle/>
        <a:p>
          <a:endParaRPr lang="ru-RU"/>
        </a:p>
      </dgm:t>
    </dgm:pt>
    <dgm:pt modelId="{3CD27612-BDA9-4617-92A9-A7DA138D5B26}" type="sibTrans" cxnId="{C40D0616-C7E9-46D4-8156-C0EE7A77E8E2}">
      <dgm:prSet/>
      <dgm:spPr/>
      <dgm:t>
        <a:bodyPr/>
        <a:lstStyle/>
        <a:p>
          <a:endParaRPr lang="ru-RU"/>
        </a:p>
      </dgm:t>
    </dgm:pt>
    <dgm:pt modelId="{35F5531E-F359-4346-8507-F036222D1A2A}" type="pres">
      <dgm:prSet presAssocID="{CEBCEB20-D80C-4C48-85F2-77F4B9DE64D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27840D-14B2-4231-ADC9-2C83AB2D9A66}" type="pres">
      <dgm:prSet presAssocID="{6F207110-394D-4000-9EF6-77203F56FCD3}" presName="centerShape" presStyleLbl="node0" presStyleIdx="0" presStyleCnt="1" custScaleX="136554" custScaleY="92882" custLinFactNeighborX="4017" custLinFactNeighborY="1879"/>
      <dgm:spPr/>
      <dgm:t>
        <a:bodyPr/>
        <a:lstStyle/>
        <a:p>
          <a:endParaRPr lang="ru-RU"/>
        </a:p>
      </dgm:t>
    </dgm:pt>
    <dgm:pt modelId="{744D3DF5-B191-434D-AA0A-F02158859C31}" type="pres">
      <dgm:prSet presAssocID="{85AAF06F-931B-4D9A-9016-D6F29B805F28}" presName="node" presStyleLbl="node1" presStyleIdx="0" presStyleCnt="6" custScaleX="167625" custScaleY="1202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20DED7-2334-4434-9E0D-3804B5E73183}" type="pres">
      <dgm:prSet presAssocID="{85AAF06F-931B-4D9A-9016-D6F29B805F28}" presName="dummy" presStyleCnt="0"/>
      <dgm:spPr/>
      <dgm:t>
        <a:bodyPr/>
        <a:lstStyle/>
        <a:p>
          <a:endParaRPr lang="ru-RU"/>
        </a:p>
      </dgm:t>
    </dgm:pt>
    <dgm:pt modelId="{5DFD9AEB-A783-4507-ACDB-EC26B3E655AB}" type="pres">
      <dgm:prSet presAssocID="{8A30A1E5-70FE-4834-8FC4-04F11D0A706C}" presName="sibTrans" presStyleLbl="sibTrans2D1" presStyleIdx="0" presStyleCnt="6"/>
      <dgm:spPr/>
      <dgm:t>
        <a:bodyPr/>
        <a:lstStyle/>
        <a:p>
          <a:endParaRPr lang="ru-RU"/>
        </a:p>
      </dgm:t>
    </dgm:pt>
    <dgm:pt modelId="{74A46E9A-2FBA-4A56-8066-8F4CE1FD04A3}" type="pres">
      <dgm:prSet presAssocID="{2740EFC7-42E6-4FB2-B7EC-47553D68B7C5}" presName="node" presStyleLbl="node1" presStyleIdx="1" presStyleCnt="6" custScaleX="150293" custRadScaleRad="115411" custRadScaleInc="31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0D0BE8-964E-44EC-9C4F-43EF7F69107E}" type="pres">
      <dgm:prSet presAssocID="{2740EFC7-42E6-4FB2-B7EC-47553D68B7C5}" presName="dummy" presStyleCnt="0"/>
      <dgm:spPr/>
      <dgm:t>
        <a:bodyPr/>
        <a:lstStyle/>
        <a:p>
          <a:endParaRPr lang="ru-RU"/>
        </a:p>
      </dgm:t>
    </dgm:pt>
    <dgm:pt modelId="{27BD803E-FE00-4AE3-B7F4-60C2DB32CE10}" type="pres">
      <dgm:prSet presAssocID="{567BEB91-1708-4BDB-99C3-74C25C115ADA}" presName="sibTrans" presStyleLbl="sibTrans2D1" presStyleIdx="1" presStyleCnt="6"/>
      <dgm:spPr/>
      <dgm:t>
        <a:bodyPr/>
        <a:lstStyle/>
        <a:p>
          <a:endParaRPr lang="ru-RU"/>
        </a:p>
      </dgm:t>
    </dgm:pt>
    <dgm:pt modelId="{F5F6305C-8220-414C-94A9-365A8052785C}" type="pres">
      <dgm:prSet presAssocID="{F67B3F48-6B18-493B-8A5E-1D55DEA26585}" presName="node" presStyleLbl="node1" presStyleIdx="2" presStyleCnt="6" custScaleX="205764" custScaleY="160154" custRadScaleRad="128211" custRadScaleInc="-24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D35FF-39EA-4BC1-91FB-4FD36FF1CBEC}" type="pres">
      <dgm:prSet presAssocID="{F67B3F48-6B18-493B-8A5E-1D55DEA26585}" presName="dummy" presStyleCnt="0"/>
      <dgm:spPr/>
      <dgm:t>
        <a:bodyPr/>
        <a:lstStyle/>
        <a:p>
          <a:endParaRPr lang="ru-RU"/>
        </a:p>
      </dgm:t>
    </dgm:pt>
    <dgm:pt modelId="{3FC5BD82-03AA-4771-8CF9-574E0DCA096D}" type="pres">
      <dgm:prSet presAssocID="{D552FEA7-3933-4479-B8A5-91BF0277D8E5}" presName="sibTrans" presStyleLbl="sibTrans2D1" presStyleIdx="2" presStyleCnt="6"/>
      <dgm:spPr/>
      <dgm:t>
        <a:bodyPr/>
        <a:lstStyle/>
        <a:p>
          <a:endParaRPr lang="ru-RU"/>
        </a:p>
      </dgm:t>
    </dgm:pt>
    <dgm:pt modelId="{A1C770F6-20B6-4858-B4E1-AF6B030C8131}" type="pres">
      <dgm:prSet presAssocID="{4A3B3751-2D6B-4714-8E98-A76EF927ECE7}" presName="node" presStyleLbl="node1" presStyleIdx="3" presStyleCnt="6" custScaleX="127777" custRadScaleRad="109972" custRadScaleInc="-53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3BE8C-3059-4DD5-8451-1AD0D0B72737}" type="pres">
      <dgm:prSet presAssocID="{4A3B3751-2D6B-4714-8E98-A76EF927ECE7}" presName="dummy" presStyleCnt="0"/>
      <dgm:spPr/>
      <dgm:t>
        <a:bodyPr/>
        <a:lstStyle/>
        <a:p>
          <a:endParaRPr lang="ru-RU"/>
        </a:p>
      </dgm:t>
    </dgm:pt>
    <dgm:pt modelId="{B3773A87-5022-4D3A-9495-09C4164D4A7C}" type="pres">
      <dgm:prSet presAssocID="{8E11585A-AEB7-4368-8560-B021F397AE46}" presName="sibTrans" presStyleLbl="sibTrans2D1" presStyleIdx="3" presStyleCnt="6"/>
      <dgm:spPr/>
      <dgm:t>
        <a:bodyPr/>
        <a:lstStyle/>
        <a:p>
          <a:endParaRPr lang="ru-RU"/>
        </a:p>
      </dgm:t>
    </dgm:pt>
    <dgm:pt modelId="{571C4745-3213-43E2-B0AE-09733A605034}" type="pres">
      <dgm:prSet presAssocID="{B2B43141-B4DE-461A-A09D-268AB052E2C5}" presName="node" presStyleLbl="node1" presStyleIdx="4" presStyleCnt="6" custScaleX="168439" custScaleY="121151" custRadScaleRad="108779" custRadScaleInc="-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55AFF-431D-4200-803A-14E4023F1957}" type="pres">
      <dgm:prSet presAssocID="{B2B43141-B4DE-461A-A09D-268AB052E2C5}" presName="dummy" presStyleCnt="0"/>
      <dgm:spPr/>
      <dgm:t>
        <a:bodyPr/>
        <a:lstStyle/>
        <a:p>
          <a:endParaRPr lang="ru-RU"/>
        </a:p>
      </dgm:t>
    </dgm:pt>
    <dgm:pt modelId="{0B3BFD5B-432B-4AE1-9A63-92E1A3814FB6}" type="pres">
      <dgm:prSet presAssocID="{25774D50-0737-41CF-8669-320D52E6F9D7}" presName="sibTrans" presStyleLbl="sibTrans2D1" presStyleIdx="4" presStyleCnt="6"/>
      <dgm:spPr/>
      <dgm:t>
        <a:bodyPr/>
        <a:lstStyle/>
        <a:p>
          <a:endParaRPr lang="ru-RU"/>
        </a:p>
      </dgm:t>
    </dgm:pt>
    <dgm:pt modelId="{BDB7EEE9-25ED-419B-A759-3A162B041C09}" type="pres">
      <dgm:prSet presAssocID="{C28B0E8E-875A-48DC-B369-8E1F3321D5AA}" presName="node" presStyleLbl="node1" presStyleIdx="5" presStyleCnt="6" custScaleX="176263" custScaleY="118063" custRadScaleRad="102679" custRadScaleInc="1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30E756-A268-4B76-ACC7-BF6E4FB4B354}" type="pres">
      <dgm:prSet presAssocID="{C28B0E8E-875A-48DC-B369-8E1F3321D5AA}" presName="dummy" presStyleCnt="0"/>
      <dgm:spPr/>
    </dgm:pt>
    <dgm:pt modelId="{5511014D-259A-49F4-994F-DF81CF4395B7}" type="pres">
      <dgm:prSet presAssocID="{3CD27612-BDA9-4617-92A9-A7DA138D5B26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F1F975C6-6B79-44BB-891C-3A268342D728}" type="presOf" srcId="{C28B0E8E-875A-48DC-B369-8E1F3321D5AA}" destId="{BDB7EEE9-25ED-419B-A759-3A162B041C09}" srcOrd="0" destOrd="0" presId="urn:microsoft.com/office/officeart/2005/8/layout/radial6"/>
    <dgm:cxn modelId="{C5E2E6A4-1CAA-4D61-A6E1-882E04C7C439}" srcId="{6F207110-394D-4000-9EF6-77203F56FCD3}" destId="{85AAF06F-931B-4D9A-9016-D6F29B805F28}" srcOrd="0" destOrd="0" parTransId="{891BE231-B103-46A8-9EC2-A47DB6DBA52E}" sibTransId="{8A30A1E5-70FE-4834-8FC4-04F11D0A706C}"/>
    <dgm:cxn modelId="{A7B3680A-20C6-4698-B9BB-4EE5D9D72173}" type="presOf" srcId="{3CD27612-BDA9-4617-92A9-A7DA138D5B26}" destId="{5511014D-259A-49F4-994F-DF81CF4395B7}" srcOrd="0" destOrd="0" presId="urn:microsoft.com/office/officeart/2005/8/layout/radial6"/>
    <dgm:cxn modelId="{6E5B2789-21E4-4BDC-BE99-D492A02DC193}" type="presOf" srcId="{25774D50-0737-41CF-8669-320D52E6F9D7}" destId="{0B3BFD5B-432B-4AE1-9A63-92E1A3814FB6}" srcOrd="0" destOrd="0" presId="urn:microsoft.com/office/officeart/2005/8/layout/radial6"/>
    <dgm:cxn modelId="{192BDFD3-E2B7-4B8E-BA9D-9753F8602984}" type="presOf" srcId="{2740EFC7-42E6-4FB2-B7EC-47553D68B7C5}" destId="{74A46E9A-2FBA-4A56-8066-8F4CE1FD04A3}" srcOrd="0" destOrd="0" presId="urn:microsoft.com/office/officeart/2005/8/layout/radial6"/>
    <dgm:cxn modelId="{CEED7DA2-6FEE-4126-80E5-461342446A59}" srcId="{6F207110-394D-4000-9EF6-77203F56FCD3}" destId="{4A3B3751-2D6B-4714-8E98-A76EF927ECE7}" srcOrd="3" destOrd="0" parTransId="{5DFF4114-C5C3-49CF-8218-0A4E4DA0386E}" sibTransId="{8E11585A-AEB7-4368-8560-B021F397AE46}"/>
    <dgm:cxn modelId="{6451D47F-2753-4D82-BE85-0D487409A258}" type="presOf" srcId="{4A3B3751-2D6B-4714-8E98-A76EF927ECE7}" destId="{A1C770F6-20B6-4858-B4E1-AF6B030C8131}" srcOrd="0" destOrd="0" presId="urn:microsoft.com/office/officeart/2005/8/layout/radial6"/>
    <dgm:cxn modelId="{581B8EED-6BB2-457A-A9E2-188AEF72F9FC}" type="presOf" srcId="{85AAF06F-931B-4D9A-9016-D6F29B805F28}" destId="{744D3DF5-B191-434D-AA0A-F02158859C31}" srcOrd="0" destOrd="0" presId="urn:microsoft.com/office/officeart/2005/8/layout/radial6"/>
    <dgm:cxn modelId="{517C0BA7-B9FE-46C0-AC6D-541C2814420D}" srcId="{CEBCEB20-D80C-4C48-85F2-77F4B9DE64DF}" destId="{8E7822D4-E9B7-48EB-9228-B08F11576066}" srcOrd="1" destOrd="0" parTransId="{471FAE94-909C-47E1-992F-FA18C114B134}" sibTransId="{3F87B31A-1456-4410-8058-B3D46850AEA3}"/>
    <dgm:cxn modelId="{C1F8ADB4-16F7-4A0E-9CDA-87412B5961AF}" type="presOf" srcId="{D552FEA7-3933-4479-B8A5-91BF0277D8E5}" destId="{3FC5BD82-03AA-4771-8CF9-574E0DCA096D}" srcOrd="0" destOrd="0" presId="urn:microsoft.com/office/officeart/2005/8/layout/radial6"/>
    <dgm:cxn modelId="{524C6175-329C-42C2-B5C1-55A0E4979FD5}" srcId="{6F207110-394D-4000-9EF6-77203F56FCD3}" destId="{F67B3F48-6B18-493B-8A5E-1D55DEA26585}" srcOrd="2" destOrd="0" parTransId="{3DAFA2BE-32B4-4084-A977-3302406797E0}" sibTransId="{D552FEA7-3933-4479-B8A5-91BF0277D8E5}"/>
    <dgm:cxn modelId="{C40D0616-C7E9-46D4-8156-C0EE7A77E8E2}" srcId="{6F207110-394D-4000-9EF6-77203F56FCD3}" destId="{C28B0E8E-875A-48DC-B369-8E1F3321D5AA}" srcOrd="5" destOrd="0" parTransId="{6EBB4F6A-2E9F-4C15-AEEB-7240ED082A9F}" sibTransId="{3CD27612-BDA9-4617-92A9-A7DA138D5B26}"/>
    <dgm:cxn modelId="{FA06D0E1-B677-49BC-889D-D7C311AE6871}" type="presOf" srcId="{8A30A1E5-70FE-4834-8FC4-04F11D0A706C}" destId="{5DFD9AEB-A783-4507-ACDB-EC26B3E655AB}" srcOrd="0" destOrd="0" presId="urn:microsoft.com/office/officeart/2005/8/layout/radial6"/>
    <dgm:cxn modelId="{083F6F9C-32ED-4D16-A8C8-CF05CB4450F4}" srcId="{CEBCEB20-D80C-4C48-85F2-77F4B9DE64DF}" destId="{6F207110-394D-4000-9EF6-77203F56FCD3}" srcOrd="0" destOrd="0" parTransId="{0A56A505-C3FA-43F8-80EE-3F9B95357D40}" sibTransId="{86F5295A-2E06-457E-8351-EBCC775AD2FF}"/>
    <dgm:cxn modelId="{3160F200-BAB4-48F6-872D-FDD1E64EA8A5}" type="presOf" srcId="{B2B43141-B4DE-461A-A09D-268AB052E2C5}" destId="{571C4745-3213-43E2-B0AE-09733A605034}" srcOrd="0" destOrd="0" presId="urn:microsoft.com/office/officeart/2005/8/layout/radial6"/>
    <dgm:cxn modelId="{ADF16DDF-159B-4070-8B8D-631FCF8174D4}" srcId="{6F207110-394D-4000-9EF6-77203F56FCD3}" destId="{B2B43141-B4DE-461A-A09D-268AB052E2C5}" srcOrd="4" destOrd="0" parTransId="{7CDBDF66-35A1-4842-AF4D-1EBE42E1CDB9}" sibTransId="{25774D50-0737-41CF-8669-320D52E6F9D7}"/>
    <dgm:cxn modelId="{3AF76ABF-D735-402C-9BF4-C37BD30404CA}" type="presOf" srcId="{567BEB91-1708-4BDB-99C3-74C25C115ADA}" destId="{27BD803E-FE00-4AE3-B7F4-60C2DB32CE10}" srcOrd="0" destOrd="0" presId="urn:microsoft.com/office/officeart/2005/8/layout/radial6"/>
    <dgm:cxn modelId="{AD7D43BC-D1E3-426F-B73C-0119251D0F85}" type="presOf" srcId="{F67B3F48-6B18-493B-8A5E-1D55DEA26585}" destId="{F5F6305C-8220-414C-94A9-365A8052785C}" srcOrd="0" destOrd="0" presId="urn:microsoft.com/office/officeart/2005/8/layout/radial6"/>
    <dgm:cxn modelId="{44965331-EEC6-461C-8CD8-4634831AC1BC}" srcId="{6F207110-394D-4000-9EF6-77203F56FCD3}" destId="{2740EFC7-42E6-4FB2-B7EC-47553D68B7C5}" srcOrd="1" destOrd="0" parTransId="{661F97E4-E873-4A3D-A53C-7954C9BF0797}" sibTransId="{567BEB91-1708-4BDB-99C3-74C25C115ADA}"/>
    <dgm:cxn modelId="{9B206E60-27F1-4C76-B39B-D6D7170E59BA}" type="presOf" srcId="{CEBCEB20-D80C-4C48-85F2-77F4B9DE64DF}" destId="{35F5531E-F359-4346-8507-F036222D1A2A}" srcOrd="0" destOrd="0" presId="urn:microsoft.com/office/officeart/2005/8/layout/radial6"/>
    <dgm:cxn modelId="{428D5CA7-C89F-4D38-B2E8-D3415F1CAF7B}" type="presOf" srcId="{6F207110-394D-4000-9EF6-77203F56FCD3}" destId="{7427840D-14B2-4231-ADC9-2C83AB2D9A66}" srcOrd="0" destOrd="0" presId="urn:microsoft.com/office/officeart/2005/8/layout/radial6"/>
    <dgm:cxn modelId="{D8DDCFC8-E4C5-448E-BFF5-BB3F00BCAD4A}" type="presOf" srcId="{8E11585A-AEB7-4368-8560-B021F397AE46}" destId="{B3773A87-5022-4D3A-9495-09C4164D4A7C}" srcOrd="0" destOrd="0" presId="urn:microsoft.com/office/officeart/2005/8/layout/radial6"/>
    <dgm:cxn modelId="{10404886-49E8-4485-A8A4-3F426EC25A62}" type="presParOf" srcId="{35F5531E-F359-4346-8507-F036222D1A2A}" destId="{7427840D-14B2-4231-ADC9-2C83AB2D9A66}" srcOrd="0" destOrd="0" presId="urn:microsoft.com/office/officeart/2005/8/layout/radial6"/>
    <dgm:cxn modelId="{5C7EC07D-A0F0-4996-A67A-471810CF5B90}" type="presParOf" srcId="{35F5531E-F359-4346-8507-F036222D1A2A}" destId="{744D3DF5-B191-434D-AA0A-F02158859C31}" srcOrd="1" destOrd="0" presId="urn:microsoft.com/office/officeart/2005/8/layout/radial6"/>
    <dgm:cxn modelId="{0961F023-18EF-4966-B551-59E8AEF6853F}" type="presParOf" srcId="{35F5531E-F359-4346-8507-F036222D1A2A}" destId="{6020DED7-2334-4434-9E0D-3804B5E73183}" srcOrd="2" destOrd="0" presId="urn:microsoft.com/office/officeart/2005/8/layout/radial6"/>
    <dgm:cxn modelId="{D9490FA9-4C10-44D4-8FF8-E38ACEAEDAB1}" type="presParOf" srcId="{35F5531E-F359-4346-8507-F036222D1A2A}" destId="{5DFD9AEB-A783-4507-ACDB-EC26B3E655AB}" srcOrd="3" destOrd="0" presId="urn:microsoft.com/office/officeart/2005/8/layout/radial6"/>
    <dgm:cxn modelId="{96D12F68-BD1D-4533-9E60-F18FE65D5D7A}" type="presParOf" srcId="{35F5531E-F359-4346-8507-F036222D1A2A}" destId="{74A46E9A-2FBA-4A56-8066-8F4CE1FD04A3}" srcOrd="4" destOrd="0" presId="urn:microsoft.com/office/officeart/2005/8/layout/radial6"/>
    <dgm:cxn modelId="{F8B4D15F-FE18-49C8-8160-97FAEC1C15AA}" type="presParOf" srcId="{35F5531E-F359-4346-8507-F036222D1A2A}" destId="{1D0D0BE8-964E-44EC-9C4F-43EF7F69107E}" srcOrd="5" destOrd="0" presId="urn:microsoft.com/office/officeart/2005/8/layout/radial6"/>
    <dgm:cxn modelId="{F35F79F4-6D5A-41B8-8B7E-053B7EAD9A54}" type="presParOf" srcId="{35F5531E-F359-4346-8507-F036222D1A2A}" destId="{27BD803E-FE00-4AE3-B7F4-60C2DB32CE10}" srcOrd="6" destOrd="0" presId="urn:microsoft.com/office/officeart/2005/8/layout/radial6"/>
    <dgm:cxn modelId="{05B5DC4C-D9A4-483D-9E1F-F01E6AE9A0D6}" type="presParOf" srcId="{35F5531E-F359-4346-8507-F036222D1A2A}" destId="{F5F6305C-8220-414C-94A9-365A8052785C}" srcOrd="7" destOrd="0" presId="urn:microsoft.com/office/officeart/2005/8/layout/radial6"/>
    <dgm:cxn modelId="{040CE0C9-90DD-4BE9-9818-3F8780D268EB}" type="presParOf" srcId="{35F5531E-F359-4346-8507-F036222D1A2A}" destId="{9C7D35FF-39EA-4BC1-91FB-4FD36FF1CBEC}" srcOrd="8" destOrd="0" presId="urn:microsoft.com/office/officeart/2005/8/layout/radial6"/>
    <dgm:cxn modelId="{8DC732A5-BE81-4F09-90E4-59B1CEBEDE52}" type="presParOf" srcId="{35F5531E-F359-4346-8507-F036222D1A2A}" destId="{3FC5BD82-03AA-4771-8CF9-574E0DCA096D}" srcOrd="9" destOrd="0" presId="urn:microsoft.com/office/officeart/2005/8/layout/radial6"/>
    <dgm:cxn modelId="{8327B9A1-1FA0-40CC-AC2A-BEEF09C20590}" type="presParOf" srcId="{35F5531E-F359-4346-8507-F036222D1A2A}" destId="{A1C770F6-20B6-4858-B4E1-AF6B030C8131}" srcOrd="10" destOrd="0" presId="urn:microsoft.com/office/officeart/2005/8/layout/radial6"/>
    <dgm:cxn modelId="{EA16E86A-321A-4168-B1F9-1DB8A924EF98}" type="presParOf" srcId="{35F5531E-F359-4346-8507-F036222D1A2A}" destId="{4E03BE8C-3059-4DD5-8451-1AD0D0B72737}" srcOrd="11" destOrd="0" presId="urn:microsoft.com/office/officeart/2005/8/layout/radial6"/>
    <dgm:cxn modelId="{140BC1E9-62EC-4207-9654-5021425133C5}" type="presParOf" srcId="{35F5531E-F359-4346-8507-F036222D1A2A}" destId="{B3773A87-5022-4D3A-9495-09C4164D4A7C}" srcOrd="12" destOrd="0" presId="urn:microsoft.com/office/officeart/2005/8/layout/radial6"/>
    <dgm:cxn modelId="{EFC9994A-CBFE-4454-A810-A88CED5DA893}" type="presParOf" srcId="{35F5531E-F359-4346-8507-F036222D1A2A}" destId="{571C4745-3213-43E2-B0AE-09733A605034}" srcOrd="13" destOrd="0" presId="urn:microsoft.com/office/officeart/2005/8/layout/radial6"/>
    <dgm:cxn modelId="{F39A599B-C889-4073-98EA-7B38E6290DA6}" type="presParOf" srcId="{35F5531E-F359-4346-8507-F036222D1A2A}" destId="{4C555AFF-431D-4200-803A-14E4023F1957}" srcOrd="14" destOrd="0" presId="urn:microsoft.com/office/officeart/2005/8/layout/radial6"/>
    <dgm:cxn modelId="{5D95B869-932B-42F2-AA4A-37C5B9257A77}" type="presParOf" srcId="{35F5531E-F359-4346-8507-F036222D1A2A}" destId="{0B3BFD5B-432B-4AE1-9A63-92E1A3814FB6}" srcOrd="15" destOrd="0" presId="urn:microsoft.com/office/officeart/2005/8/layout/radial6"/>
    <dgm:cxn modelId="{4B374863-9F45-4D24-9168-C121AE49416A}" type="presParOf" srcId="{35F5531E-F359-4346-8507-F036222D1A2A}" destId="{BDB7EEE9-25ED-419B-A759-3A162B041C09}" srcOrd="16" destOrd="0" presId="urn:microsoft.com/office/officeart/2005/8/layout/radial6"/>
    <dgm:cxn modelId="{C12D083A-1067-4064-AFAB-D7C9D41B1A93}" type="presParOf" srcId="{35F5531E-F359-4346-8507-F036222D1A2A}" destId="{D930E756-A268-4B76-ACC7-BF6E4FB4B354}" srcOrd="17" destOrd="0" presId="urn:microsoft.com/office/officeart/2005/8/layout/radial6"/>
    <dgm:cxn modelId="{959DAF31-640D-4CBA-8C00-0AA517F5BA63}" type="presParOf" srcId="{35F5531E-F359-4346-8507-F036222D1A2A}" destId="{5511014D-259A-49F4-994F-DF81CF4395B7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1014D-259A-49F4-994F-DF81CF4395B7}">
      <dsp:nvSpPr>
        <dsp:cNvPr id="0" name=""/>
        <dsp:cNvSpPr/>
      </dsp:nvSpPr>
      <dsp:spPr>
        <a:xfrm>
          <a:off x="2228740" y="565893"/>
          <a:ext cx="3504068" cy="3504068"/>
        </a:xfrm>
        <a:prstGeom prst="blockArc">
          <a:avLst>
            <a:gd name="adj1" fmla="val 12672984"/>
            <a:gd name="adj2" fmla="val 16306234"/>
            <a:gd name="adj3" fmla="val 452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3BFD5B-432B-4AE1-9A63-92E1A3814FB6}">
      <dsp:nvSpPr>
        <dsp:cNvPr id="0" name=""/>
        <dsp:cNvSpPr/>
      </dsp:nvSpPr>
      <dsp:spPr>
        <a:xfrm>
          <a:off x="2164311" y="664404"/>
          <a:ext cx="3504068" cy="3504068"/>
        </a:xfrm>
        <a:prstGeom prst="blockArc">
          <a:avLst>
            <a:gd name="adj1" fmla="val 9043269"/>
            <a:gd name="adj2" fmla="val 12909335"/>
            <a:gd name="adj3" fmla="val 452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773A87-5022-4D3A-9495-09C4164D4A7C}">
      <dsp:nvSpPr>
        <dsp:cNvPr id="0" name=""/>
        <dsp:cNvSpPr/>
      </dsp:nvSpPr>
      <dsp:spPr>
        <a:xfrm>
          <a:off x="2148049" y="636040"/>
          <a:ext cx="3504068" cy="3504068"/>
        </a:xfrm>
        <a:prstGeom prst="blockArc">
          <a:avLst>
            <a:gd name="adj1" fmla="val 4418443"/>
            <a:gd name="adj2" fmla="val 8977632"/>
            <a:gd name="adj3" fmla="val 452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C5BD82-03AA-4771-8CF9-574E0DCA096D}">
      <dsp:nvSpPr>
        <dsp:cNvPr id="0" name=""/>
        <dsp:cNvSpPr/>
      </dsp:nvSpPr>
      <dsp:spPr>
        <a:xfrm>
          <a:off x="2826084" y="577931"/>
          <a:ext cx="3504068" cy="3504068"/>
        </a:xfrm>
        <a:prstGeom prst="blockArc">
          <a:avLst>
            <a:gd name="adj1" fmla="val 1956570"/>
            <a:gd name="adj2" fmla="val 5793749"/>
            <a:gd name="adj3" fmla="val 452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D803E-FE00-4AE3-B7F4-60C2DB32CE10}">
      <dsp:nvSpPr>
        <dsp:cNvPr id="0" name=""/>
        <dsp:cNvSpPr/>
      </dsp:nvSpPr>
      <dsp:spPr>
        <a:xfrm>
          <a:off x="2711926" y="787145"/>
          <a:ext cx="3504068" cy="3504068"/>
        </a:xfrm>
        <a:prstGeom prst="blockArc">
          <a:avLst>
            <a:gd name="adj1" fmla="val 19419801"/>
            <a:gd name="adj2" fmla="val 1477727"/>
            <a:gd name="adj3" fmla="val 452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D9AEB-A783-4507-ACDB-EC26B3E655AB}">
      <dsp:nvSpPr>
        <dsp:cNvPr id="0" name=""/>
        <dsp:cNvSpPr/>
      </dsp:nvSpPr>
      <dsp:spPr>
        <a:xfrm>
          <a:off x="2562362" y="543546"/>
          <a:ext cx="3504068" cy="3504068"/>
        </a:xfrm>
        <a:prstGeom prst="blockArc">
          <a:avLst>
            <a:gd name="adj1" fmla="val 15633913"/>
            <a:gd name="adj2" fmla="val 19994316"/>
            <a:gd name="adj3" fmla="val 452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7840D-14B2-4231-ADC9-2C83AB2D9A66}">
      <dsp:nvSpPr>
        <dsp:cNvPr id="0" name=""/>
        <dsp:cNvSpPr/>
      </dsp:nvSpPr>
      <dsp:spPr>
        <a:xfrm>
          <a:off x="3098509" y="1653427"/>
          <a:ext cx="2145507" cy="14593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Всего расходов </a:t>
          </a:r>
          <a:r>
            <a:rPr lang="ru-RU" sz="1700" kern="1200" dirty="0" smtClean="0">
              <a:solidFill>
                <a:schemeClr val="tx1"/>
              </a:solidFill>
            </a:rPr>
            <a:t>9294,8 </a:t>
          </a:r>
          <a:r>
            <a:rPr lang="ru-RU" sz="1700" kern="1200" dirty="0" err="1" smtClean="0">
              <a:solidFill>
                <a:schemeClr val="tx1"/>
              </a:solidFill>
            </a:rPr>
            <a:t>тыс.рублей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3412711" y="1867143"/>
        <a:ext cx="1517103" cy="1031910"/>
      </dsp:txXfrm>
    </dsp:sp>
    <dsp:sp modelId="{744D3DF5-B191-434D-AA0A-F02158859C31}">
      <dsp:nvSpPr>
        <dsp:cNvPr id="0" name=""/>
        <dsp:cNvSpPr/>
      </dsp:nvSpPr>
      <dsp:spPr>
        <a:xfrm>
          <a:off x="3111894" y="-55135"/>
          <a:ext cx="1843581" cy="1322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baseline="0" dirty="0" smtClean="0">
              <a:solidFill>
                <a:schemeClr val="tx1"/>
              </a:solidFill>
            </a:rPr>
            <a:t>«Управление муниципальными финансами</a:t>
          </a:r>
          <a:r>
            <a:rPr lang="ru-RU" sz="900" kern="1200" baseline="0" dirty="0" smtClean="0">
              <a:solidFill>
                <a:schemeClr val="tx1"/>
              </a:solidFill>
            </a:rPr>
            <a:t>»-3499,6 </a:t>
          </a:r>
          <a:r>
            <a:rPr lang="ru-RU" sz="900" kern="1200" baseline="0" dirty="0" smtClean="0">
              <a:solidFill>
                <a:schemeClr val="tx1"/>
              </a:solidFill>
            </a:rPr>
            <a:t>тыс.руб.</a:t>
          </a:r>
        </a:p>
      </dsp:txBody>
      <dsp:txXfrm>
        <a:off x="3381880" y="138596"/>
        <a:ext cx="1303609" cy="935418"/>
      </dsp:txXfrm>
    </dsp:sp>
    <dsp:sp modelId="{74A46E9A-2FBA-4A56-8066-8F4CE1FD04A3}">
      <dsp:nvSpPr>
        <dsp:cNvPr id="0" name=""/>
        <dsp:cNvSpPr/>
      </dsp:nvSpPr>
      <dsp:spPr>
        <a:xfrm>
          <a:off x="5016936" y="974597"/>
          <a:ext cx="1652959" cy="10998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«</a:t>
          </a:r>
          <a:r>
            <a:rPr lang="ru-RU" sz="1000" kern="1200" dirty="0" smtClean="0">
              <a:solidFill>
                <a:schemeClr val="tx1"/>
              </a:solidFill>
            </a:rPr>
            <a:t>Муниципальная политика</a:t>
          </a:r>
          <a:r>
            <a:rPr lang="ru-RU" sz="1000" kern="1200" dirty="0" smtClean="0">
              <a:solidFill>
                <a:schemeClr val="tx1"/>
              </a:solidFill>
            </a:rPr>
            <a:t>»-36,3 </a:t>
          </a:r>
          <a:r>
            <a:rPr lang="ru-RU" sz="1000" kern="1200" dirty="0" smtClean="0">
              <a:solidFill>
                <a:schemeClr val="tx1"/>
              </a:solidFill>
            </a:rPr>
            <a:t>тыс.руб</a:t>
          </a:r>
          <a:r>
            <a:rPr lang="ru-RU" sz="800" kern="1200" dirty="0" smtClean="0"/>
            <a:t>.</a:t>
          </a:r>
          <a:endParaRPr lang="ru-RU" sz="800" kern="1200" dirty="0"/>
        </a:p>
      </dsp:txBody>
      <dsp:txXfrm>
        <a:off x="5259006" y="1135662"/>
        <a:ext cx="1168819" cy="777694"/>
      </dsp:txXfrm>
    </dsp:sp>
    <dsp:sp modelId="{F5F6305C-8220-414C-94A9-365A8052785C}">
      <dsp:nvSpPr>
        <dsp:cNvPr id="0" name=""/>
        <dsp:cNvSpPr/>
      </dsp:nvSpPr>
      <dsp:spPr>
        <a:xfrm>
          <a:off x="4889093" y="2372110"/>
          <a:ext cx="2263043" cy="17614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</a:rPr>
            <a:t>«Защита населения и территории от чрезвычайных ситуаций ,обеспечение пожарной безопасности и безопасности людей на водных объектах</a:t>
          </a:r>
          <a:r>
            <a:rPr lang="ru-RU" sz="900" kern="1200" dirty="0" smtClean="0">
              <a:solidFill>
                <a:schemeClr val="tx1"/>
              </a:solidFill>
            </a:rPr>
            <a:t>»-126,3 </a:t>
          </a:r>
          <a:r>
            <a:rPr lang="ru-RU" sz="900" kern="1200" dirty="0" err="1" smtClean="0">
              <a:solidFill>
                <a:schemeClr val="tx1"/>
              </a:solidFill>
            </a:rPr>
            <a:t>тыс.руб</a:t>
          </a:r>
          <a:r>
            <a:rPr lang="ru-RU" sz="900" kern="1200" dirty="0" smtClean="0">
              <a:solidFill>
                <a:schemeClr val="tx1"/>
              </a:solidFill>
            </a:rPr>
            <a:t>.</a:t>
          </a:r>
          <a:endParaRPr lang="ru-RU" sz="900" kern="1200" dirty="0">
            <a:solidFill>
              <a:schemeClr val="tx1"/>
            </a:solidFill>
          </a:endParaRPr>
        </a:p>
      </dsp:txBody>
      <dsp:txXfrm>
        <a:off x="5220508" y="2630063"/>
        <a:ext cx="1600213" cy="1245507"/>
      </dsp:txXfrm>
    </dsp:sp>
    <dsp:sp modelId="{A1C770F6-20B6-4858-B4E1-AF6B030C8131}">
      <dsp:nvSpPr>
        <dsp:cNvPr id="0" name=""/>
        <dsp:cNvSpPr/>
      </dsp:nvSpPr>
      <dsp:spPr>
        <a:xfrm>
          <a:off x="3679748" y="3481273"/>
          <a:ext cx="1405323" cy="10998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baseline="0" dirty="0" smtClean="0">
              <a:solidFill>
                <a:schemeClr val="tx1"/>
              </a:solidFill>
            </a:rPr>
            <a:t>«Развитие транспортной системы</a:t>
          </a:r>
          <a:r>
            <a:rPr lang="ru-RU" sz="900" kern="1200" baseline="0" dirty="0" smtClean="0">
              <a:solidFill>
                <a:schemeClr val="tx1"/>
              </a:solidFill>
            </a:rPr>
            <a:t>»-2097,9 </a:t>
          </a:r>
          <a:r>
            <a:rPr lang="ru-RU" sz="900" kern="1200" baseline="0" dirty="0" smtClean="0">
              <a:solidFill>
                <a:schemeClr val="tx1"/>
              </a:solidFill>
            </a:rPr>
            <a:t>тыс.руб</a:t>
          </a:r>
          <a:r>
            <a:rPr lang="ru-RU" sz="900" kern="1200" baseline="0" dirty="0" smtClean="0"/>
            <a:t>.</a:t>
          </a:r>
          <a:endParaRPr lang="ru-RU" sz="900" kern="1200" baseline="0" dirty="0"/>
        </a:p>
      </dsp:txBody>
      <dsp:txXfrm>
        <a:off x="3885553" y="3642338"/>
        <a:ext cx="993713" cy="777694"/>
      </dsp:txXfrm>
    </dsp:sp>
    <dsp:sp modelId="{571C4745-3213-43E2-B0AE-09733A605034}">
      <dsp:nvSpPr>
        <dsp:cNvPr id="0" name=""/>
        <dsp:cNvSpPr/>
      </dsp:nvSpPr>
      <dsp:spPr>
        <a:xfrm>
          <a:off x="1496402" y="2587701"/>
          <a:ext cx="1852534" cy="13324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</a:rPr>
            <a:t>«Благоустройство территории и </a:t>
          </a:r>
          <a:r>
            <a:rPr lang="ru-RU" sz="900" kern="1200" dirty="0" err="1" smtClean="0">
              <a:solidFill>
                <a:schemeClr val="tx1"/>
              </a:solidFill>
            </a:rPr>
            <a:t>жилищно</a:t>
          </a:r>
          <a:r>
            <a:rPr lang="ru-RU" sz="900" kern="1200" dirty="0" smtClean="0">
              <a:solidFill>
                <a:schemeClr val="tx1"/>
              </a:solidFill>
            </a:rPr>
            <a:t> –коммунальное хозяйство</a:t>
          </a:r>
          <a:r>
            <a:rPr lang="ru-RU" sz="900" kern="1200" dirty="0" smtClean="0">
              <a:solidFill>
                <a:schemeClr val="tx1"/>
              </a:solidFill>
            </a:rPr>
            <a:t>»-1306,6 </a:t>
          </a:r>
          <a:r>
            <a:rPr lang="ru-RU" sz="900" kern="1200" dirty="0" smtClean="0">
              <a:solidFill>
                <a:schemeClr val="tx1"/>
              </a:solidFill>
            </a:rPr>
            <a:t>тыс.руб.</a:t>
          </a:r>
          <a:endParaRPr lang="ru-RU" sz="900" kern="1200" dirty="0">
            <a:solidFill>
              <a:schemeClr val="tx1"/>
            </a:solidFill>
          </a:endParaRPr>
        </a:p>
      </dsp:txBody>
      <dsp:txXfrm>
        <a:off x="1767699" y="2782833"/>
        <a:ext cx="1309940" cy="942184"/>
      </dsp:txXfrm>
    </dsp:sp>
    <dsp:sp modelId="{BDB7EEE9-25ED-419B-A759-3A162B041C09}">
      <dsp:nvSpPr>
        <dsp:cNvPr id="0" name=""/>
        <dsp:cNvSpPr/>
      </dsp:nvSpPr>
      <dsp:spPr>
        <a:xfrm>
          <a:off x="1546976" y="781174"/>
          <a:ext cx="1938584" cy="12984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«Развитие культуры» </a:t>
          </a:r>
          <a:r>
            <a:rPr lang="ru-RU" sz="1000" kern="1200" dirty="0" smtClean="0">
              <a:solidFill>
                <a:schemeClr val="tx1"/>
              </a:solidFill>
            </a:rPr>
            <a:t>2228,1 </a:t>
          </a:r>
          <a:r>
            <a:rPr lang="ru-RU" sz="1000" kern="1200" dirty="0" smtClean="0">
              <a:solidFill>
                <a:schemeClr val="tx1"/>
              </a:solidFill>
            </a:rPr>
            <a:t>тыс.руб</a:t>
          </a:r>
          <a:r>
            <a:rPr lang="ru-RU" sz="800" kern="1200" dirty="0" smtClean="0"/>
            <a:t>.</a:t>
          </a:r>
          <a:endParaRPr lang="ru-RU" sz="800" kern="1200" dirty="0"/>
        </a:p>
      </dsp:txBody>
      <dsp:txXfrm>
        <a:off x="1830875" y="971333"/>
        <a:ext cx="1370786" cy="918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0.3425</cdr:x>
      <cdr:y>0.8967</cdr:y>
    </cdr:from>
    <cdr:to>
      <cdr:x>0.72837</cdr:x>
      <cdr:y>0.98786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31820" y="4689028"/>
          <a:ext cx="3528395" cy="4766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Итого </a:t>
          </a:r>
          <a:r>
            <a:rPr lang="ru-RU" sz="1400" b="1" dirty="0" smtClean="0"/>
            <a:t>расходов-11122,2 </a:t>
          </a:r>
          <a:r>
            <a:rPr lang="ru-RU" sz="1400" b="1" dirty="0" smtClean="0"/>
            <a:t>тыс.рублей</a:t>
          </a:r>
          <a:endParaRPr lang="ru-RU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933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ru-RU"/>
              <a:pPr/>
              <a:t>15.01.2018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3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5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22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15.01.2018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15.01.2018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15.01.2018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15.01.2018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15.01.2018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15.01.2018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15.01.2018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15.01.2018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15.01.2018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15.01.2018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15.01.2018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r"/>
            <a:fld id="{CCD717AA-EA39-47F3-8A0A-15B3575EDB53}" type="datetime1">
              <a:rPr lang="ru-RU" smtClean="0"/>
              <a:pPr algn="r"/>
              <a:t>15.01.2018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4419600" cy="3096344"/>
          </a:xfrm>
        </p:spPr>
        <p:txBody>
          <a:bodyPr>
            <a:normAutofit/>
          </a:bodyPr>
          <a:lstStyle/>
          <a:p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Отчет об исполнении бюджета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Ковалевского сельского поселения </a:t>
            </a:r>
            <a:r>
              <a:rPr lang="ru-RU" sz="250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Красносулинского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района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 2016 год</a:t>
            </a:r>
            <a:endParaRPr lang="ru-RU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35816" cy="118417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Доля расходов в рамках муниципальных программ в общем объеме расходов в </a:t>
            </a:r>
            <a:r>
              <a:rPr lang="ru-RU" sz="2400" dirty="0" smtClean="0"/>
              <a:t>2016 </a:t>
            </a:r>
            <a:r>
              <a:rPr lang="ru-RU" sz="2400" dirty="0" smtClean="0"/>
              <a:t>году</a:t>
            </a:r>
            <a:endParaRPr lang="ru-RU" sz="2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281949"/>
              </p:ext>
            </p:extLst>
          </p:nvPr>
        </p:nvGraphicFramePr>
        <p:xfrm>
          <a:off x="0" y="1692300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3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Итоги исполнения бюджета поселения за </a:t>
            </a:r>
            <a:r>
              <a:rPr lang="ru-RU" dirty="0" smtClean="0"/>
              <a:t>2016 </a:t>
            </a:r>
            <a:r>
              <a:rPr lang="ru-RU" dirty="0" smtClean="0"/>
              <a:t>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2769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-232501" y="4201053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тыс. рублей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Доходы бюджета Ковалевского      сельского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3393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Налоговые и неналоговые доходы бюджета 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0061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доходов бюджета поселения за </a:t>
            </a:r>
            <a:r>
              <a:rPr lang="ru-RU" dirty="0" smtClean="0"/>
              <a:t>2016 </a:t>
            </a:r>
            <a:r>
              <a:rPr lang="ru-RU" dirty="0" smtClean="0"/>
              <a:t>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785807"/>
              </p:ext>
            </p:extLst>
          </p:nvPr>
        </p:nvGraphicFramePr>
        <p:xfrm>
          <a:off x="0" y="1628800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339752" y="2276872"/>
            <a:ext cx="144016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987824" y="1844824"/>
            <a:ext cx="288032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3635896" y="6093296"/>
            <a:ext cx="144016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Расходы бюджета Ковалевского сельского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011413"/>
              </p:ext>
            </p:extLst>
          </p:nvPr>
        </p:nvGraphicFramePr>
        <p:xfrm>
          <a:off x="611560" y="1700808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расходов бюджета поселения за 2015 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974148"/>
              </p:ext>
            </p:extLst>
          </p:nvPr>
        </p:nvGraphicFramePr>
        <p:xfrm>
          <a:off x="0" y="1340768"/>
          <a:ext cx="914400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Динамика исполнения расходов на культуру 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783736"/>
              </p:ext>
            </p:extLst>
          </p:nvPr>
        </p:nvGraphicFramePr>
        <p:xfrm>
          <a:off x="611560" y="1700808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848872" cy="1196752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Расходы в рамках муниципальных программ Ковалевского сельского поселения за </a:t>
            </a:r>
            <a:r>
              <a:rPr lang="ru-RU" sz="2800" dirty="0" smtClean="0"/>
              <a:t>2016 </a:t>
            </a:r>
            <a:r>
              <a:rPr lang="ru-RU" sz="2800" dirty="0" smtClean="0"/>
              <a:t>год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0233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0</TotalTime>
  <Words>193</Words>
  <Application>Microsoft Office PowerPoint</Application>
  <PresentationFormat>Экран (4:3)</PresentationFormat>
  <Paragraphs>44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Паркет</vt:lpstr>
      <vt:lpstr>Отчет об исполнении бюджета Ковалевского сельского поселения Красносулинского района За 2016 год</vt:lpstr>
      <vt:lpstr>Итоги исполнения бюджета поселения за 2016 год</vt:lpstr>
      <vt:lpstr>Доходы бюджета Ковалевского      сельского поселения </vt:lpstr>
      <vt:lpstr>Налоговые и неналоговые доходы бюджета  поселения </vt:lpstr>
      <vt:lpstr>Структура доходов бюджета поселения за 2016 год</vt:lpstr>
      <vt:lpstr>Расходы бюджета Ковалевского сельского поселения </vt:lpstr>
      <vt:lpstr>Структура расходов бюджета поселения за 2015 год</vt:lpstr>
      <vt:lpstr>Динамика исполнения расходов на культуру  </vt:lpstr>
      <vt:lpstr>Расходы в рамках муниципальных программ Ковалевского сельского поселения за 2016 год</vt:lpstr>
      <vt:lpstr>Доля расходов в рамках муниципальных программ в общем объеме расходов в 2016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2015-05-01T20:09:14Z</dcterms:created>
  <dcterms:modified xsi:type="dcterms:W3CDTF">2018-01-15T11:23:12Z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