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98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2" autoAdjust="0"/>
    <p:restoredTop sz="87993" autoAdjust="0"/>
  </p:normalViewPr>
  <p:slideViewPr>
    <p:cSldViewPr>
      <p:cViewPr>
        <p:scale>
          <a:sx n="75" d="100"/>
          <a:sy n="75" d="100"/>
        </p:scale>
        <p:origin x="-115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8356</c:v>
                </c:pt>
                <c:pt idx="1">
                  <c:v>12697.3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8485.2999999999975</c:v>
                </c:pt>
                <c:pt idx="1">
                  <c:v>10325.1</c:v>
                </c:pt>
              </c:numCache>
            </c:numRef>
          </c:val>
        </c:ser>
        <c:dLbls>
          <c:showVal val="1"/>
        </c:dLbls>
        <c:overlap val="-25"/>
        <c:axId val="82232832"/>
        <c:axId val="82234368"/>
      </c:barChart>
      <c:catAx>
        <c:axId val="82232832"/>
        <c:scaling>
          <c:orientation val="minMax"/>
        </c:scaling>
        <c:axPos val="b"/>
        <c:majorTickMark val="none"/>
        <c:tickLblPos val="nextTo"/>
        <c:crossAx val="82234368"/>
        <c:crosses val="autoZero"/>
        <c:auto val="1"/>
        <c:lblAlgn val="ctr"/>
        <c:lblOffset val="100"/>
      </c:catAx>
      <c:valAx>
        <c:axId val="82234368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8223283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2644.8</c:v>
                </c:pt>
                <c:pt idx="1">
                  <c:v>5191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5711.2</c:v>
                </c:pt>
                <c:pt idx="1">
                  <c:v>7506.3</c:v>
                </c:pt>
              </c:numCache>
            </c:numRef>
          </c:val>
        </c:ser>
        <c:dLbls>
          <c:showVal val="1"/>
        </c:dLbls>
        <c:gapWidth val="95"/>
        <c:overlap val="100"/>
        <c:axId val="77128064"/>
        <c:axId val="77129600"/>
      </c:barChart>
      <c:catAx>
        <c:axId val="77128064"/>
        <c:scaling>
          <c:orientation val="minMax"/>
        </c:scaling>
        <c:axPos val="b"/>
        <c:majorTickMark val="none"/>
        <c:tickLblPos val="nextTo"/>
        <c:crossAx val="77129600"/>
        <c:crosses val="autoZero"/>
        <c:auto val="1"/>
        <c:lblAlgn val="ctr"/>
        <c:lblOffset val="100"/>
      </c:catAx>
      <c:valAx>
        <c:axId val="77129600"/>
        <c:scaling>
          <c:orientation val="minMax"/>
        </c:scaling>
        <c:delete val="1"/>
        <c:axPos val="l"/>
        <c:numFmt formatCode="0%" sourceLinked="1"/>
        <c:tickLblPos val="none"/>
        <c:crossAx val="7712806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1421.3</c:v>
                </c:pt>
                <c:pt idx="1">
                  <c:v>1968.3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0.0">
                  <c:v>1223.5</c:v>
                </c:pt>
                <c:pt idx="1">
                  <c:v>3222.7</c:v>
                </c:pt>
              </c:numCache>
            </c:numRef>
          </c:val>
        </c:ser>
        <c:gapWidth val="95"/>
        <c:overlap val="100"/>
        <c:axId val="88368256"/>
        <c:axId val="88369792"/>
      </c:barChart>
      <c:catAx>
        <c:axId val="88368256"/>
        <c:scaling>
          <c:orientation val="minMax"/>
        </c:scaling>
        <c:axPos val="b"/>
        <c:majorTickMark val="none"/>
        <c:tickLblPos val="nextTo"/>
        <c:crossAx val="88369792"/>
        <c:crosses val="autoZero"/>
        <c:auto val="1"/>
        <c:lblAlgn val="ctr"/>
        <c:lblOffset val="100"/>
      </c:catAx>
      <c:valAx>
        <c:axId val="88369792"/>
        <c:scaling>
          <c:orientation val="minMax"/>
        </c:scaling>
        <c:delete val="1"/>
        <c:axPos val="l"/>
        <c:numFmt formatCode="General" sourceLinked="1"/>
        <c:tickLblPos val="none"/>
        <c:crossAx val="88368256"/>
        <c:crosses val="autoZero"/>
        <c:crossBetween val="between"/>
      </c:valAx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1713395638629278"/>
          <c:h val="0.9378531073446327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1944444444444459E-2"/>
                  <c:y val="-0.1335768377572096"/>
                </c:manualLayout>
              </c:layout>
              <c:showVal val="1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Val val="1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Val val="1"/>
            </c:dLbl>
            <c:numFmt formatCode="General" sourceLinked="0"/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Другие доходы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использывания имущества</c:v>
                </c:pt>
                <c:pt idx="6">
                  <c:v>Штрафы</c:v>
                </c:pt>
                <c:pt idx="7">
                  <c:v>Безвозмездные поступления</c:v>
                </c:pt>
                <c:pt idx="8">
                  <c:v>Налоги на совокупный доход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502.1</c:v>
                </c:pt>
                <c:pt idx="1">
                  <c:v>698</c:v>
                </c:pt>
                <c:pt idx="2" formatCode="General">
                  <c:v>1910.3</c:v>
                </c:pt>
                <c:pt idx="3" formatCode="General">
                  <c:v>704.3</c:v>
                </c:pt>
                <c:pt idx="4">
                  <c:v>0</c:v>
                </c:pt>
                <c:pt idx="5" formatCode="General">
                  <c:v>1262.2</c:v>
                </c:pt>
                <c:pt idx="6" formatCode="General">
                  <c:v>50.6</c:v>
                </c:pt>
                <c:pt idx="7" formatCode="General">
                  <c:v>7506.3</c:v>
                </c:pt>
                <c:pt idx="8" formatCode="General">
                  <c:v>63.5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615409011373584"/>
          <c:y val="1.8268568805935913E-3"/>
          <c:w val="0.45384588024627781"/>
          <c:h val="0.964171671337693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2.647975077881622E-2"/>
                  <c:y val="-0.3389832732772815"/>
                </c:manualLayout>
              </c:layout>
              <c:showVal val="1"/>
            </c:dLbl>
            <c:dLbl>
              <c:idx val="1"/>
              <c:layout>
                <c:manualLayout>
                  <c:x val="2.1806853582554547E-2"/>
                  <c:y val="-0.38418079096045243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8485.2999999999938</c:v>
                </c:pt>
                <c:pt idx="1">
                  <c:v>10325.1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0733568"/>
        <c:axId val="90735360"/>
        <c:axId val="0"/>
      </c:bar3DChart>
      <c:catAx>
        <c:axId val="90733568"/>
        <c:scaling>
          <c:orientation val="minMax"/>
        </c:scaling>
        <c:axPos val="b"/>
        <c:majorTickMark val="none"/>
        <c:tickLblPos val="nextTo"/>
        <c:crossAx val="90735360"/>
        <c:crosses val="autoZero"/>
        <c:auto val="1"/>
        <c:lblAlgn val="ctr"/>
        <c:lblOffset val="100"/>
      </c:catAx>
      <c:valAx>
        <c:axId val="907353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90733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6.9444444444443998E-3"/>
                  <c:y val="-0.21372294041153531"/>
                </c:manualLayout>
              </c:layout>
              <c:showPercent val="1"/>
            </c:dLbl>
            <c:dLbl>
              <c:idx val="1"/>
              <c:layout>
                <c:manualLayout>
                  <c:x val="-2.083333333333335E-2"/>
                  <c:y val="4.3716055993268596E-2"/>
                </c:manualLayout>
              </c:layout>
              <c:showPercent val="1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Percent val="1"/>
            </c:dLbl>
            <c:dLbl>
              <c:idx val="6"/>
              <c:layout>
                <c:manualLayout>
                  <c:x val="-9.7223315835520529E-3"/>
                  <c:y val="9.2289451541344672E-2"/>
                </c:manualLayout>
              </c:layout>
              <c:showPercent val="1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Percent val="1"/>
            </c:dLbl>
            <c:numFmt formatCode="0.0%" sourceLinked="0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 и кинематография</c:v>
                </c:pt>
                <c:pt idx="5">
                  <c:v>Межбюджетные трансферты общего характера субъектов РФ и муниципальных образаний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6680.4</c:v>
                </c:pt>
                <c:pt idx="1">
                  <c:v>303.10000000000002</c:v>
                </c:pt>
                <c:pt idx="2" formatCode="General">
                  <c:v>733.6</c:v>
                </c:pt>
                <c:pt idx="3" formatCode="General">
                  <c:v>814.8</c:v>
                </c:pt>
                <c:pt idx="4">
                  <c:v>1457.6</c:v>
                </c:pt>
                <c:pt idx="5" formatCode="General">
                  <c:v>335.6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97652012248472"/>
          <c:y val="1.8269220880536786E-3"/>
          <c:w val="0.4302347987751533"/>
          <c:h val="0.9375327810205785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8691588785046738E-2"/>
          <c:y val="0.12968615151919571"/>
          <c:w val="0.96573208722741433"/>
          <c:h val="0.7676631522754574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МБУК"Ковалевский СДК"</c:v>
                </c:pt>
              </c:strCache>
            </c:strRef>
          </c:tx>
          <c:dLbls>
            <c:dLbl>
              <c:idx val="0"/>
              <c:layout>
                <c:manualLayout>
                  <c:x val="3.4267912772585694E-2"/>
                  <c:y val="-4.1388851817251687E-2"/>
                </c:manualLayout>
              </c:layout>
              <c:showVal val="1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1614.4</c:v>
                </c:pt>
                <c:pt idx="1">
                  <c:v>957.8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МБУККСР"БКовСП"</c:v>
                </c:pt>
              </c:strCache>
            </c:strRef>
          </c:tx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Val val="1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499.5</c:v>
                </c:pt>
                <c:pt idx="1">
                  <c:v>499.9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3512064"/>
        <c:axId val="93513600"/>
        <c:axId val="0"/>
      </c:bar3DChart>
      <c:catAx>
        <c:axId val="93512064"/>
        <c:scaling>
          <c:orientation val="minMax"/>
        </c:scaling>
        <c:axPos val="b"/>
        <c:majorTickMark val="none"/>
        <c:tickLblPos val="nextTo"/>
        <c:crossAx val="93513600"/>
        <c:crosses val="autoZero"/>
        <c:auto val="1"/>
        <c:lblAlgn val="ctr"/>
        <c:lblOffset val="100"/>
      </c:catAx>
      <c:valAx>
        <c:axId val="93513600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935120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894412147079762"/>
          <c:y val="6.497175141242939E-2"/>
          <c:w val="0.71482203743223682"/>
          <c:h val="8.731327016326349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>
        <c:manualLayout>
          <c:layoutTarget val="inner"/>
          <c:xMode val="edge"/>
          <c:yMode val="edge"/>
          <c:x val="0.16160247156605426"/>
          <c:y val="2.6577870419949558E-2"/>
          <c:w val="0.5129673009623793"/>
          <c:h val="0.8969962900634900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5"/>
                  <c:y val="0.10686147020576753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-0.11111111111111112"/>
                  <c:y val="-0.11900481909278667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-3.3333442694663193E-2"/>
                  <c:y val="9.2289451541344658E-2"/>
                </c:manualLayout>
              </c:layout>
              <c:showVal val="1"/>
              <c:showPercent val="1"/>
            </c:dLbl>
            <c:dLbl>
              <c:idx val="8"/>
              <c:layout>
                <c:manualLayout>
                  <c:x val="-5.2777777777777792E-2"/>
                  <c:y val="-6.0716744435095317E-2"/>
                </c:manualLayout>
              </c:layout>
              <c:showVal val="1"/>
              <c:showPercent val="1"/>
            </c:dLbl>
            <c:numFmt formatCode="General" sourceLinked="0"/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6147.1</c:v>
                </c:pt>
                <c:pt idx="1">
                  <c:v>4178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504297900262472"/>
          <c:y val="1.8268568805935898E-3"/>
          <c:w val="0.26495702099737534"/>
          <c:h val="0.4517224432035493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/>
            <a:t>Всего расходов 6147,1 тыс.рублей</a:t>
          </a:r>
          <a:endParaRPr lang="ru-RU" dirty="0"/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800" dirty="0" smtClean="0"/>
            <a:t>«Управление муниципальными финансами»-3029,5 тыс.руб.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800" dirty="0" smtClean="0"/>
            <a:t>«Муниципальная политика»-59,6 тыс.руб.</a:t>
          </a:r>
          <a:endParaRPr lang="ru-RU" sz="8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8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объектах»-126,3 тыс.руб.</a:t>
          </a:r>
          <a:endParaRPr lang="ru-RU" sz="800" dirty="0"/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800" dirty="0" smtClean="0"/>
            <a:t>«Развитие транспортной системы»-659,3 тыс.руб.</a:t>
          </a:r>
          <a:endParaRPr lang="ru-RU" sz="80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800" dirty="0" smtClean="0"/>
            <a:t>«Благоустройство территории и </a:t>
          </a:r>
          <a:r>
            <a:rPr lang="ru-RU" sz="800" dirty="0" err="1" smtClean="0"/>
            <a:t>жилищно</a:t>
          </a:r>
          <a:r>
            <a:rPr lang="ru-RU" sz="800" dirty="0" smtClean="0"/>
            <a:t> –коммунальное хозяйство»-814,8 тыс.руб.</a:t>
          </a:r>
          <a:endParaRPr lang="ru-RU" sz="800" dirty="0"/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8E7822D4-E9B7-48EB-9228-B08F11576066}">
      <dgm:prSet phldrT="[Текст]"/>
      <dgm:spPr/>
      <dgm:t>
        <a:bodyPr/>
        <a:lstStyle/>
        <a:p>
          <a:endParaRPr lang="ru-RU" dirty="0"/>
        </a:p>
      </dgm:t>
    </dgm:pt>
    <dgm:pt modelId="{471FAE94-909C-47E1-992F-FA18C114B134}" type="parTrans" cxnId="{517C0BA7-B9FE-46C0-AC6D-541C2814420D}">
      <dgm:prSet/>
      <dgm:spPr/>
      <dgm:t>
        <a:bodyPr/>
        <a:lstStyle/>
        <a:p>
          <a:endParaRPr lang="ru-RU"/>
        </a:p>
      </dgm:t>
    </dgm:pt>
    <dgm:pt modelId="{3F87B31A-1456-4410-8058-B3D46850AEA3}" type="sibTrans" cxnId="{517C0BA7-B9FE-46C0-AC6D-541C2814420D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800" dirty="0" smtClean="0"/>
            <a:t>«Развитие культуры» 1457,6 тыс.руб.</a:t>
          </a:r>
          <a:endParaRPr lang="ru-RU" sz="8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CFDF1180-B6A5-42AD-96A6-F56F9180B6E1}">
      <dgm:prSet phldrT="[Текст]" custT="1"/>
      <dgm:spPr/>
      <dgm:t>
        <a:bodyPr/>
        <a:lstStyle/>
        <a:p>
          <a:r>
            <a:rPr lang="ru-RU" sz="800" dirty="0" smtClean="0"/>
            <a:t>«Развитие физической культуры и спорта»-фактических расходов не было</a:t>
          </a:r>
          <a:endParaRPr lang="ru-RU" sz="800" dirty="0"/>
        </a:p>
      </dgm:t>
    </dgm:pt>
    <dgm:pt modelId="{7FD60BF6-C138-4AA0-82D0-D1455F454EE8}" type="parTrans" cxnId="{375BD374-571A-4495-A482-2A3C8DD14A11}">
      <dgm:prSet/>
      <dgm:spPr/>
      <dgm:t>
        <a:bodyPr/>
        <a:lstStyle/>
        <a:p>
          <a:endParaRPr lang="ru-RU"/>
        </a:p>
      </dgm:t>
    </dgm:pt>
    <dgm:pt modelId="{E8A45E1C-B061-44DB-9E87-96B1343BB7EC}" type="sibTrans" cxnId="{375BD374-571A-4495-A482-2A3C8DD14A11}">
      <dgm:prSet/>
      <dgm:spPr/>
      <dgm:t>
        <a:bodyPr/>
        <a:lstStyle/>
        <a:p>
          <a:endParaRPr lang="ru-RU"/>
        </a:p>
      </dgm:t>
    </dgm:pt>
    <dgm:pt modelId="{35F5531E-F359-4346-8507-F036222D1A2A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27840D-14B2-4231-ADC9-2C83AB2D9A66}" type="pres">
      <dgm:prSet presAssocID="{6F207110-394D-4000-9EF6-77203F56FCD3}" presName="centerShape" presStyleLbl="node0" presStyleIdx="0" presStyleCnt="1" custLinFactNeighborX="4017" custLinFactNeighborY="1879"/>
      <dgm:spPr/>
      <dgm:t>
        <a:bodyPr/>
        <a:lstStyle/>
        <a:p>
          <a:endParaRPr lang="ru-RU"/>
        </a:p>
      </dgm:t>
    </dgm:pt>
    <dgm:pt modelId="{744D3DF5-B191-434D-AA0A-F02158859C31}" type="pres">
      <dgm:prSet presAssocID="{85AAF06F-931B-4D9A-9016-D6F29B805F28}" presName="node" presStyleLbl="node1" presStyleIdx="0" presStyleCnt="7" custScaleX="1567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0DED7-2334-4434-9E0D-3804B5E73183}" type="pres">
      <dgm:prSet presAssocID="{85AAF06F-931B-4D9A-9016-D6F29B805F28}" presName="dummy" presStyleCnt="0"/>
      <dgm:spPr/>
      <dgm:t>
        <a:bodyPr/>
        <a:lstStyle/>
        <a:p>
          <a:endParaRPr lang="ru-RU"/>
        </a:p>
      </dgm:t>
    </dgm:pt>
    <dgm:pt modelId="{5DFD9AEB-A783-4507-ACDB-EC26B3E655AB}" type="pres">
      <dgm:prSet presAssocID="{8A30A1E5-70FE-4834-8FC4-04F11D0A706C}" presName="sibTrans" presStyleLbl="sibTrans2D1" presStyleIdx="0" presStyleCnt="7"/>
      <dgm:spPr/>
      <dgm:t>
        <a:bodyPr/>
        <a:lstStyle/>
        <a:p>
          <a:endParaRPr lang="ru-RU"/>
        </a:p>
      </dgm:t>
    </dgm:pt>
    <dgm:pt modelId="{74A46E9A-2FBA-4A56-8066-8F4CE1FD04A3}" type="pres">
      <dgm:prSet presAssocID="{2740EFC7-42E6-4FB2-B7EC-47553D68B7C5}" presName="node" presStyleLbl="node1" presStyleIdx="1" presStyleCnt="7" custScaleX="150293" custRadScaleRad="115411" custRadScaleInc="31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0D0BE8-964E-44EC-9C4F-43EF7F69107E}" type="pres">
      <dgm:prSet presAssocID="{2740EFC7-42E6-4FB2-B7EC-47553D68B7C5}" presName="dummy" presStyleCnt="0"/>
      <dgm:spPr/>
      <dgm:t>
        <a:bodyPr/>
        <a:lstStyle/>
        <a:p>
          <a:endParaRPr lang="ru-RU"/>
        </a:p>
      </dgm:t>
    </dgm:pt>
    <dgm:pt modelId="{27BD803E-FE00-4AE3-B7F4-60C2DB32CE10}" type="pres">
      <dgm:prSet presAssocID="{567BEB91-1708-4BDB-99C3-74C25C115ADA}" presName="sibTrans" presStyleLbl="sibTrans2D1" presStyleIdx="1" presStyleCnt="7"/>
      <dgm:spPr/>
      <dgm:t>
        <a:bodyPr/>
        <a:lstStyle/>
        <a:p>
          <a:endParaRPr lang="ru-RU"/>
        </a:p>
      </dgm:t>
    </dgm:pt>
    <dgm:pt modelId="{F5F6305C-8220-414C-94A9-365A8052785C}" type="pres">
      <dgm:prSet presAssocID="{F67B3F48-6B18-493B-8A5E-1D55DEA26585}" presName="node" presStyleLbl="node1" presStyleIdx="2" presStyleCnt="7" custScaleX="176838" custRadScaleRad="128211" custRadScaleInc="-24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D35FF-39EA-4BC1-91FB-4FD36FF1CBEC}" type="pres">
      <dgm:prSet presAssocID="{F67B3F48-6B18-493B-8A5E-1D55DEA26585}" presName="dummy" presStyleCnt="0"/>
      <dgm:spPr/>
      <dgm:t>
        <a:bodyPr/>
        <a:lstStyle/>
        <a:p>
          <a:endParaRPr lang="ru-RU"/>
        </a:p>
      </dgm:t>
    </dgm:pt>
    <dgm:pt modelId="{3FC5BD82-03AA-4771-8CF9-574E0DCA096D}" type="pres">
      <dgm:prSet presAssocID="{D552FEA7-3933-4479-B8A5-91BF0277D8E5}" presName="sibTrans" presStyleLbl="sibTrans2D1" presStyleIdx="2" presStyleCnt="7"/>
      <dgm:spPr/>
      <dgm:t>
        <a:bodyPr/>
        <a:lstStyle/>
        <a:p>
          <a:endParaRPr lang="ru-RU"/>
        </a:p>
      </dgm:t>
    </dgm:pt>
    <dgm:pt modelId="{A1C770F6-20B6-4858-B4E1-AF6B030C8131}" type="pres">
      <dgm:prSet presAssocID="{4A3B3751-2D6B-4714-8E98-A76EF927ECE7}" presName="node" presStyleLbl="node1" presStyleIdx="3" presStyleCnt="7" custScaleX="127777" custRadScaleRad="109972" custRadScaleInc="-53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3BE8C-3059-4DD5-8451-1AD0D0B72737}" type="pres">
      <dgm:prSet presAssocID="{4A3B3751-2D6B-4714-8E98-A76EF927ECE7}" presName="dummy" presStyleCnt="0"/>
      <dgm:spPr/>
      <dgm:t>
        <a:bodyPr/>
        <a:lstStyle/>
        <a:p>
          <a:endParaRPr lang="ru-RU"/>
        </a:p>
      </dgm:t>
    </dgm:pt>
    <dgm:pt modelId="{B3773A87-5022-4D3A-9495-09C4164D4A7C}" type="pres">
      <dgm:prSet presAssocID="{8E11585A-AEB7-4368-8560-B021F397AE46}" presName="sibTrans" presStyleLbl="sibTrans2D1" presStyleIdx="3" presStyleCnt="7"/>
      <dgm:spPr/>
      <dgm:t>
        <a:bodyPr/>
        <a:lstStyle/>
        <a:p>
          <a:endParaRPr lang="ru-RU"/>
        </a:p>
      </dgm:t>
    </dgm:pt>
    <dgm:pt modelId="{571C4745-3213-43E2-B0AE-09733A605034}" type="pres">
      <dgm:prSet presAssocID="{B2B43141-B4DE-461A-A09D-268AB052E2C5}" presName="node" presStyleLbl="node1" presStyleIdx="4" presStyleCnt="7" custScaleX="142945" custRadScaleRad="108779" custRadScaleInc="-6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55AFF-431D-4200-803A-14E4023F1957}" type="pres">
      <dgm:prSet presAssocID="{B2B43141-B4DE-461A-A09D-268AB052E2C5}" presName="dummy" presStyleCnt="0"/>
      <dgm:spPr/>
      <dgm:t>
        <a:bodyPr/>
        <a:lstStyle/>
        <a:p>
          <a:endParaRPr lang="ru-RU"/>
        </a:p>
      </dgm:t>
    </dgm:pt>
    <dgm:pt modelId="{0B3BFD5B-432B-4AE1-9A63-92E1A3814FB6}" type="pres">
      <dgm:prSet presAssocID="{25774D50-0737-41CF-8669-320D52E6F9D7}" presName="sibTrans" presStyleLbl="sibTrans2D1" presStyleIdx="4" presStyleCnt="7"/>
      <dgm:spPr/>
      <dgm:t>
        <a:bodyPr/>
        <a:lstStyle/>
        <a:p>
          <a:endParaRPr lang="ru-RU"/>
        </a:p>
      </dgm:t>
    </dgm:pt>
    <dgm:pt modelId="{BDB7EEE9-25ED-419B-A759-3A162B041C09}" type="pres">
      <dgm:prSet presAssocID="{C28B0E8E-875A-48DC-B369-8E1F3321D5AA}" presName="node" presStyleLbl="node1" presStyleIdx="5" presStyleCnt="7" custScaleX="130155" custRadScaleRad="106351" custRadScaleInc="-24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0E756-A268-4B76-ACC7-BF6E4FB4B354}" type="pres">
      <dgm:prSet presAssocID="{C28B0E8E-875A-48DC-B369-8E1F3321D5AA}" presName="dummy" presStyleCnt="0"/>
      <dgm:spPr/>
    </dgm:pt>
    <dgm:pt modelId="{5511014D-259A-49F4-994F-DF81CF4395B7}" type="pres">
      <dgm:prSet presAssocID="{3CD27612-BDA9-4617-92A9-A7DA138D5B26}" presName="sibTrans" presStyleLbl="sibTrans2D1" presStyleIdx="5" presStyleCnt="7"/>
      <dgm:spPr/>
    </dgm:pt>
    <dgm:pt modelId="{59882175-87FA-438C-84A5-B215D2540748}" type="pres">
      <dgm:prSet presAssocID="{CFDF1180-B6A5-42AD-96A6-F56F9180B6E1}" presName="node" presStyleLbl="node1" presStyleIdx="6" presStyleCnt="7" custScaleX="143952" custRadScaleRad="109924" custRadScaleInc="-20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A2EA2-D808-43C2-8A8D-F4DB44564F0F}" type="pres">
      <dgm:prSet presAssocID="{CFDF1180-B6A5-42AD-96A6-F56F9180B6E1}" presName="dummy" presStyleCnt="0"/>
      <dgm:spPr/>
    </dgm:pt>
    <dgm:pt modelId="{D47197BF-7CDC-4A08-A9FB-14F0E3D19D98}" type="pres">
      <dgm:prSet presAssocID="{E8A45E1C-B061-44DB-9E87-96B1343BB7EC}" presName="sibTrans" presStyleLbl="sibTrans2D1" presStyleIdx="6" presStyleCnt="7"/>
      <dgm:spPr/>
    </dgm:pt>
  </dgm:ptLst>
  <dgm:cxnLst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6E5B2789-21E4-4BDC-BE99-D492A02DC193}" type="presOf" srcId="{25774D50-0737-41CF-8669-320D52E6F9D7}" destId="{0B3BFD5B-432B-4AE1-9A63-92E1A3814FB6}" srcOrd="0" destOrd="0" presId="urn:microsoft.com/office/officeart/2005/8/layout/radial6"/>
    <dgm:cxn modelId="{9B206E60-27F1-4C76-B39B-D6D7170E59BA}" type="presOf" srcId="{CEBCEB20-D80C-4C48-85F2-77F4B9DE64DF}" destId="{35F5531E-F359-4346-8507-F036222D1A2A}" srcOrd="0" destOrd="0" presId="urn:microsoft.com/office/officeart/2005/8/layout/radial6"/>
    <dgm:cxn modelId="{A7B3680A-20C6-4698-B9BB-4EE5D9D72173}" type="presOf" srcId="{3CD27612-BDA9-4617-92A9-A7DA138D5B26}" destId="{5511014D-259A-49F4-994F-DF81CF4395B7}" srcOrd="0" destOrd="0" presId="urn:microsoft.com/office/officeart/2005/8/layout/radial6"/>
    <dgm:cxn modelId="{428D5CA7-C89F-4D38-B2E8-D3415F1CAF7B}" type="presOf" srcId="{6F207110-394D-4000-9EF6-77203F56FCD3}" destId="{7427840D-14B2-4231-ADC9-2C83AB2D9A66}" srcOrd="0" destOrd="0" presId="urn:microsoft.com/office/officeart/2005/8/layout/radial6"/>
    <dgm:cxn modelId="{581B8EED-6BB2-457A-A9E2-188AEF72F9FC}" type="presOf" srcId="{85AAF06F-931B-4D9A-9016-D6F29B805F28}" destId="{744D3DF5-B191-434D-AA0A-F02158859C31}" srcOrd="0" destOrd="0" presId="urn:microsoft.com/office/officeart/2005/8/layout/radial6"/>
    <dgm:cxn modelId="{53FA1BB7-40FC-477F-98A1-DD2384F521F4}" type="presOf" srcId="{E8A45E1C-B061-44DB-9E87-96B1343BB7EC}" destId="{D47197BF-7CDC-4A08-A9FB-14F0E3D19D98}" srcOrd="0" destOrd="0" presId="urn:microsoft.com/office/officeart/2005/8/layout/radial6"/>
    <dgm:cxn modelId="{3AF76ABF-D735-402C-9BF4-C37BD30404CA}" type="presOf" srcId="{567BEB91-1708-4BDB-99C3-74C25C115ADA}" destId="{27BD803E-FE00-4AE3-B7F4-60C2DB32CE10}" srcOrd="0" destOrd="0" presId="urn:microsoft.com/office/officeart/2005/8/layout/radial6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D8DDCFC8-E4C5-448E-BFF5-BB3F00BCAD4A}" type="presOf" srcId="{8E11585A-AEB7-4368-8560-B021F397AE46}" destId="{B3773A87-5022-4D3A-9495-09C4164D4A7C}" srcOrd="0" destOrd="0" presId="urn:microsoft.com/office/officeart/2005/8/layout/radial6"/>
    <dgm:cxn modelId="{C1F8ADB4-16F7-4A0E-9CDA-87412B5961AF}" type="presOf" srcId="{D552FEA7-3933-4479-B8A5-91BF0277D8E5}" destId="{3FC5BD82-03AA-4771-8CF9-574E0DCA096D}" srcOrd="0" destOrd="0" presId="urn:microsoft.com/office/officeart/2005/8/layout/radial6"/>
    <dgm:cxn modelId="{FA06D0E1-B677-49BC-889D-D7C311AE6871}" type="presOf" srcId="{8A30A1E5-70FE-4834-8FC4-04F11D0A706C}" destId="{5DFD9AEB-A783-4507-ACDB-EC26B3E655AB}" srcOrd="0" destOrd="0" presId="urn:microsoft.com/office/officeart/2005/8/layout/radial6"/>
    <dgm:cxn modelId="{B6C73B23-4327-41B7-A30F-CE1C9BEDE7F7}" type="presOf" srcId="{CFDF1180-B6A5-42AD-96A6-F56F9180B6E1}" destId="{59882175-87FA-438C-84A5-B215D2540748}" srcOrd="0" destOrd="0" presId="urn:microsoft.com/office/officeart/2005/8/layout/radial6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F1F975C6-6B79-44BB-891C-3A268342D728}" type="presOf" srcId="{C28B0E8E-875A-48DC-B369-8E1F3321D5AA}" destId="{BDB7EEE9-25ED-419B-A759-3A162B041C09}" srcOrd="0" destOrd="0" presId="urn:microsoft.com/office/officeart/2005/8/layout/radial6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AD7D43BC-D1E3-426F-B73C-0119251D0F85}" type="presOf" srcId="{F67B3F48-6B18-493B-8A5E-1D55DEA26585}" destId="{F5F6305C-8220-414C-94A9-365A8052785C}" srcOrd="0" destOrd="0" presId="urn:microsoft.com/office/officeart/2005/8/layout/radial6"/>
    <dgm:cxn modelId="{3160F200-BAB4-48F6-872D-FDD1E64EA8A5}" type="presOf" srcId="{B2B43141-B4DE-461A-A09D-268AB052E2C5}" destId="{571C4745-3213-43E2-B0AE-09733A605034}" srcOrd="0" destOrd="0" presId="urn:microsoft.com/office/officeart/2005/8/layout/radial6"/>
    <dgm:cxn modelId="{517C0BA7-B9FE-46C0-AC6D-541C2814420D}" srcId="{CEBCEB20-D80C-4C48-85F2-77F4B9DE64DF}" destId="{8E7822D4-E9B7-48EB-9228-B08F11576066}" srcOrd="1" destOrd="0" parTransId="{471FAE94-909C-47E1-992F-FA18C114B134}" sibTransId="{3F87B31A-1456-4410-8058-B3D46850AEA3}"/>
    <dgm:cxn modelId="{6451D47F-2753-4D82-BE85-0D487409A258}" type="presOf" srcId="{4A3B3751-2D6B-4714-8E98-A76EF927ECE7}" destId="{A1C770F6-20B6-4858-B4E1-AF6B030C8131}" srcOrd="0" destOrd="0" presId="urn:microsoft.com/office/officeart/2005/8/layout/radial6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375BD374-571A-4495-A482-2A3C8DD14A11}" srcId="{6F207110-394D-4000-9EF6-77203F56FCD3}" destId="{CFDF1180-B6A5-42AD-96A6-F56F9180B6E1}" srcOrd="6" destOrd="0" parTransId="{7FD60BF6-C138-4AA0-82D0-D1455F454EE8}" sibTransId="{E8A45E1C-B061-44DB-9E87-96B1343BB7EC}"/>
    <dgm:cxn modelId="{192BDFD3-E2B7-4B8E-BA9D-9753F8602984}" type="presOf" srcId="{2740EFC7-42E6-4FB2-B7EC-47553D68B7C5}" destId="{74A46E9A-2FBA-4A56-8066-8F4CE1FD04A3}" srcOrd="0" destOrd="0" presId="urn:microsoft.com/office/officeart/2005/8/layout/radial6"/>
    <dgm:cxn modelId="{10404886-49E8-4485-A8A4-3F426EC25A62}" type="presParOf" srcId="{35F5531E-F359-4346-8507-F036222D1A2A}" destId="{7427840D-14B2-4231-ADC9-2C83AB2D9A66}" srcOrd="0" destOrd="0" presId="urn:microsoft.com/office/officeart/2005/8/layout/radial6"/>
    <dgm:cxn modelId="{5C7EC07D-A0F0-4996-A67A-471810CF5B90}" type="presParOf" srcId="{35F5531E-F359-4346-8507-F036222D1A2A}" destId="{744D3DF5-B191-434D-AA0A-F02158859C31}" srcOrd="1" destOrd="0" presId="urn:microsoft.com/office/officeart/2005/8/layout/radial6"/>
    <dgm:cxn modelId="{0961F023-18EF-4966-B551-59E8AEF6853F}" type="presParOf" srcId="{35F5531E-F359-4346-8507-F036222D1A2A}" destId="{6020DED7-2334-4434-9E0D-3804B5E73183}" srcOrd="2" destOrd="0" presId="urn:microsoft.com/office/officeart/2005/8/layout/radial6"/>
    <dgm:cxn modelId="{D9490FA9-4C10-44D4-8FF8-E38ACEAEDAB1}" type="presParOf" srcId="{35F5531E-F359-4346-8507-F036222D1A2A}" destId="{5DFD9AEB-A783-4507-ACDB-EC26B3E655AB}" srcOrd="3" destOrd="0" presId="urn:microsoft.com/office/officeart/2005/8/layout/radial6"/>
    <dgm:cxn modelId="{96D12F68-BD1D-4533-9E60-F18FE65D5D7A}" type="presParOf" srcId="{35F5531E-F359-4346-8507-F036222D1A2A}" destId="{74A46E9A-2FBA-4A56-8066-8F4CE1FD04A3}" srcOrd="4" destOrd="0" presId="urn:microsoft.com/office/officeart/2005/8/layout/radial6"/>
    <dgm:cxn modelId="{F8B4D15F-FE18-49C8-8160-97FAEC1C15AA}" type="presParOf" srcId="{35F5531E-F359-4346-8507-F036222D1A2A}" destId="{1D0D0BE8-964E-44EC-9C4F-43EF7F69107E}" srcOrd="5" destOrd="0" presId="urn:microsoft.com/office/officeart/2005/8/layout/radial6"/>
    <dgm:cxn modelId="{F35F79F4-6D5A-41B8-8B7E-053B7EAD9A54}" type="presParOf" srcId="{35F5531E-F359-4346-8507-F036222D1A2A}" destId="{27BD803E-FE00-4AE3-B7F4-60C2DB32CE10}" srcOrd="6" destOrd="0" presId="urn:microsoft.com/office/officeart/2005/8/layout/radial6"/>
    <dgm:cxn modelId="{05B5DC4C-D9A4-483D-9E1F-F01E6AE9A0D6}" type="presParOf" srcId="{35F5531E-F359-4346-8507-F036222D1A2A}" destId="{F5F6305C-8220-414C-94A9-365A8052785C}" srcOrd="7" destOrd="0" presId="urn:microsoft.com/office/officeart/2005/8/layout/radial6"/>
    <dgm:cxn modelId="{040CE0C9-90DD-4BE9-9818-3F8780D268EB}" type="presParOf" srcId="{35F5531E-F359-4346-8507-F036222D1A2A}" destId="{9C7D35FF-39EA-4BC1-91FB-4FD36FF1CBEC}" srcOrd="8" destOrd="0" presId="urn:microsoft.com/office/officeart/2005/8/layout/radial6"/>
    <dgm:cxn modelId="{8DC732A5-BE81-4F09-90E4-59B1CEBEDE52}" type="presParOf" srcId="{35F5531E-F359-4346-8507-F036222D1A2A}" destId="{3FC5BD82-03AA-4771-8CF9-574E0DCA096D}" srcOrd="9" destOrd="0" presId="urn:microsoft.com/office/officeart/2005/8/layout/radial6"/>
    <dgm:cxn modelId="{8327B9A1-1FA0-40CC-AC2A-BEEF09C20590}" type="presParOf" srcId="{35F5531E-F359-4346-8507-F036222D1A2A}" destId="{A1C770F6-20B6-4858-B4E1-AF6B030C8131}" srcOrd="10" destOrd="0" presId="urn:microsoft.com/office/officeart/2005/8/layout/radial6"/>
    <dgm:cxn modelId="{EA16E86A-321A-4168-B1F9-1DB8A924EF98}" type="presParOf" srcId="{35F5531E-F359-4346-8507-F036222D1A2A}" destId="{4E03BE8C-3059-4DD5-8451-1AD0D0B72737}" srcOrd="11" destOrd="0" presId="urn:microsoft.com/office/officeart/2005/8/layout/radial6"/>
    <dgm:cxn modelId="{140BC1E9-62EC-4207-9654-5021425133C5}" type="presParOf" srcId="{35F5531E-F359-4346-8507-F036222D1A2A}" destId="{B3773A87-5022-4D3A-9495-09C4164D4A7C}" srcOrd="12" destOrd="0" presId="urn:microsoft.com/office/officeart/2005/8/layout/radial6"/>
    <dgm:cxn modelId="{EFC9994A-CBFE-4454-A810-A88CED5DA893}" type="presParOf" srcId="{35F5531E-F359-4346-8507-F036222D1A2A}" destId="{571C4745-3213-43E2-B0AE-09733A605034}" srcOrd="13" destOrd="0" presId="urn:microsoft.com/office/officeart/2005/8/layout/radial6"/>
    <dgm:cxn modelId="{F39A599B-C889-4073-98EA-7B38E6290DA6}" type="presParOf" srcId="{35F5531E-F359-4346-8507-F036222D1A2A}" destId="{4C555AFF-431D-4200-803A-14E4023F1957}" srcOrd="14" destOrd="0" presId="urn:microsoft.com/office/officeart/2005/8/layout/radial6"/>
    <dgm:cxn modelId="{5D95B869-932B-42F2-AA4A-37C5B9257A77}" type="presParOf" srcId="{35F5531E-F359-4346-8507-F036222D1A2A}" destId="{0B3BFD5B-432B-4AE1-9A63-92E1A3814FB6}" srcOrd="15" destOrd="0" presId="urn:microsoft.com/office/officeart/2005/8/layout/radial6"/>
    <dgm:cxn modelId="{4B374863-9F45-4D24-9168-C121AE49416A}" type="presParOf" srcId="{35F5531E-F359-4346-8507-F036222D1A2A}" destId="{BDB7EEE9-25ED-419B-A759-3A162B041C09}" srcOrd="16" destOrd="0" presId="urn:microsoft.com/office/officeart/2005/8/layout/radial6"/>
    <dgm:cxn modelId="{C12D083A-1067-4064-AFAB-D7C9D41B1A93}" type="presParOf" srcId="{35F5531E-F359-4346-8507-F036222D1A2A}" destId="{D930E756-A268-4B76-ACC7-BF6E4FB4B354}" srcOrd="17" destOrd="0" presId="urn:microsoft.com/office/officeart/2005/8/layout/radial6"/>
    <dgm:cxn modelId="{959DAF31-640D-4CBA-8C00-0AA517F5BA63}" type="presParOf" srcId="{35F5531E-F359-4346-8507-F036222D1A2A}" destId="{5511014D-259A-49F4-994F-DF81CF4395B7}" srcOrd="18" destOrd="0" presId="urn:microsoft.com/office/officeart/2005/8/layout/radial6"/>
    <dgm:cxn modelId="{93BCFC0A-3A9E-4EBF-AB57-6D4AEF6F3A99}" type="presParOf" srcId="{35F5531E-F359-4346-8507-F036222D1A2A}" destId="{59882175-87FA-438C-84A5-B215D2540748}" srcOrd="19" destOrd="0" presId="urn:microsoft.com/office/officeart/2005/8/layout/radial6"/>
    <dgm:cxn modelId="{9DCC1F21-6A5D-4994-9FD6-A7428280844B}" type="presParOf" srcId="{35F5531E-F359-4346-8507-F036222D1A2A}" destId="{2DDA2EA2-D808-43C2-8A8D-F4DB44564F0F}" srcOrd="20" destOrd="0" presId="urn:microsoft.com/office/officeart/2005/8/layout/radial6"/>
    <dgm:cxn modelId="{A9D8BC5C-5D39-4AF8-9340-2BDCE1D50147}" type="presParOf" srcId="{35F5531E-F359-4346-8507-F036222D1A2A}" destId="{D47197BF-7CDC-4A08-A9FB-14F0E3D19D98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7197BF-7CDC-4A08-A9FB-14F0E3D19D98}">
      <dsp:nvSpPr>
        <dsp:cNvPr id="0" name=""/>
        <dsp:cNvSpPr/>
      </dsp:nvSpPr>
      <dsp:spPr>
        <a:xfrm>
          <a:off x="1873955" y="458205"/>
          <a:ext cx="3734844" cy="3734844"/>
        </a:xfrm>
        <a:prstGeom prst="blockArc">
          <a:avLst>
            <a:gd name="adj1" fmla="val 13117988"/>
            <a:gd name="adj2" fmla="val 16608872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1014D-259A-49F4-994F-DF81CF4395B7}">
      <dsp:nvSpPr>
        <dsp:cNvPr id="0" name=""/>
        <dsp:cNvSpPr/>
      </dsp:nvSpPr>
      <dsp:spPr>
        <a:xfrm>
          <a:off x="1935311" y="376900"/>
          <a:ext cx="3734844" cy="3734844"/>
        </a:xfrm>
        <a:prstGeom prst="blockArc">
          <a:avLst>
            <a:gd name="adj1" fmla="val 9519522"/>
            <a:gd name="adj2" fmla="val 12926723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BFD5B-432B-4AE1-9A63-92E1A3814FB6}">
      <dsp:nvSpPr>
        <dsp:cNvPr id="0" name=""/>
        <dsp:cNvSpPr/>
      </dsp:nvSpPr>
      <dsp:spPr>
        <a:xfrm>
          <a:off x="1959667" y="442956"/>
          <a:ext cx="3734844" cy="3734844"/>
        </a:xfrm>
        <a:prstGeom prst="blockArc">
          <a:avLst>
            <a:gd name="adj1" fmla="val 6807763"/>
            <a:gd name="adj2" fmla="val 9651714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73A87-5022-4D3A-9495-09C4164D4A7C}">
      <dsp:nvSpPr>
        <dsp:cNvPr id="0" name=""/>
        <dsp:cNvSpPr/>
      </dsp:nvSpPr>
      <dsp:spPr>
        <a:xfrm>
          <a:off x="2236406" y="592530"/>
          <a:ext cx="3734844" cy="3734844"/>
        </a:xfrm>
        <a:prstGeom prst="blockArc">
          <a:avLst>
            <a:gd name="adj1" fmla="val 3400888"/>
            <a:gd name="adj2" fmla="val 7399112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C5BD82-03AA-4771-8CF9-574E0DCA096D}">
      <dsp:nvSpPr>
        <dsp:cNvPr id="0" name=""/>
        <dsp:cNvSpPr/>
      </dsp:nvSpPr>
      <dsp:spPr>
        <a:xfrm>
          <a:off x="2632050" y="396206"/>
          <a:ext cx="3734844" cy="3734844"/>
        </a:xfrm>
        <a:prstGeom prst="blockArc">
          <a:avLst>
            <a:gd name="adj1" fmla="val 816913"/>
            <a:gd name="adj2" fmla="val 4232165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D803E-FE00-4AE3-B7F4-60C2DB32CE10}">
      <dsp:nvSpPr>
        <dsp:cNvPr id="0" name=""/>
        <dsp:cNvSpPr/>
      </dsp:nvSpPr>
      <dsp:spPr>
        <a:xfrm>
          <a:off x="2590752" y="634637"/>
          <a:ext cx="3734844" cy="3734844"/>
        </a:xfrm>
        <a:prstGeom prst="blockArc">
          <a:avLst>
            <a:gd name="adj1" fmla="val 18833307"/>
            <a:gd name="adj2" fmla="val 362258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D9AEB-A783-4507-ACDB-EC26B3E655AB}">
      <dsp:nvSpPr>
        <dsp:cNvPr id="0" name=""/>
        <dsp:cNvSpPr/>
      </dsp:nvSpPr>
      <dsp:spPr>
        <a:xfrm>
          <a:off x="2416949" y="441933"/>
          <a:ext cx="3734844" cy="3734844"/>
        </a:xfrm>
        <a:prstGeom prst="blockArc">
          <a:avLst>
            <a:gd name="adj1" fmla="val 15585155"/>
            <a:gd name="adj2" fmla="val 19320940"/>
            <a:gd name="adj3" fmla="val 39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7840D-14B2-4231-ADC9-2C83AB2D9A66}">
      <dsp:nvSpPr>
        <dsp:cNvPr id="0" name=""/>
        <dsp:cNvSpPr/>
      </dsp:nvSpPr>
      <dsp:spPr>
        <a:xfrm>
          <a:off x="3383161" y="1684793"/>
          <a:ext cx="1445158" cy="14451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Всего расходов 6147,1 тыс.рублей</a:t>
          </a:r>
          <a:endParaRPr lang="ru-RU" sz="1600" kern="1200" dirty="0"/>
        </a:p>
      </dsp:txBody>
      <dsp:txXfrm>
        <a:off x="3383161" y="1684793"/>
        <a:ext cx="1445158" cy="1445158"/>
      </dsp:txXfrm>
    </dsp:sp>
    <dsp:sp modelId="{744D3DF5-B191-434D-AA0A-F02158859C31}">
      <dsp:nvSpPr>
        <dsp:cNvPr id="0" name=""/>
        <dsp:cNvSpPr/>
      </dsp:nvSpPr>
      <dsp:spPr>
        <a:xfrm>
          <a:off x="3165959" y="1753"/>
          <a:ext cx="1585355" cy="1011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«Управление муниципальными финансами»-3029,5 тыс.руб.</a:t>
          </a:r>
        </a:p>
      </dsp:txBody>
      <dsp:txXfrm>
        <a:off x="3165959" y="1753"/>
        <a:ext cx="1585355" cy="1011610"/>
      </dsp:txXfrm>
    </dsp:sp>
    <dsp:sp modelId="{74A46E9A-2FBA-4A56-8066-8F4CE1FD04A3}">
      <dsp:nvSpPr>
        <dsp:cNvPr id="0" name=""/>
        <dsp:cNvSpPr/>
      </dsp:nvSpPr>
      <dsp:spPr>
        <a:xfrm>
          <a:off x="4967341" y="676666"/>
          <a:ext cx="1520380" cy="1011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«Муниципальная политика»-59,6 тыс.руб.</a:t>
          </a:r>
          <a:endParaRPr lang="ru-RU" sz="800" kern="1200" dirty="0"/>
        </a:p>
      </dsp:txBody>
      <dsp:txXfrm>
        <a:off x="4967341" y="676666"/>
        <a:ext cx="1520380" cy="1011610"/>
      </dsp:txXfrm>
    </dsp:sp>
    <dsp:sp modelId="{F5F6305C-8220-414C-94A9-365A8052785C}">
      <dsp:nvSpPr>
        <dsp:cNvPr id="0" name=""/>
        <dsp:cNvSpPr/>
      </dsp:nvSpPr>
      <dsp:spPr>
        <a:xfrm>
          <a:off x="5384566" y="2188842"/>
          <a:ext cx="1788912" cy="1011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объектах»-126,3 тыс.руб.</a:t>
          </a:r>
          <a:endParaRPr lang="ru-RU" sz="800" kern="1200" dirty="0"/>
        </a:p>
      </dsp:txBody>
      <dsp:txXfrm>
        <a:off x="5384566" y="2188842"/>
        <a:ext cx="1788912" cy="1011610"/>
      </dsp:txXfrm>
    </dsp:sp>
    <dsp:sp modelId="{A1C770F6-20B6-4858-B4E1-AF6B030C8131}">
      <dsp:nvSpPr>
        <dsp:cNvPr id="0" name=""/>
        <dsp:cNvSpPr/>
      </dsp:nvSpPr>
      <dsp:spPr>
        <a:xfrm>
          <a:off x="4463284" y="3484189"/>
          <a:ext cx="1292605" cy="1011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«Развитие транспортной системы»-659,3 тыс.руб.</a:t>
          </a:r>
          <a:endParaRPr lang="ru-RU" sz="800" kern="1200" dirty="0"/>
        </a:p>
      </dsp:txBody>
      <dsp:txXfrm>
        <a:off x="4463284" y="3484189"/>
        <a:ext cx="1292605" cy="1011610"/>
      </dsp:txXfrm>
    </dsp:sp>
    <dsp:sp modelId="{571C4745-3213-43E2-B0AE-09733A605034}">
      <dsp:nvSpPr>
        <dsp:cNvPr id="0" name=""/>
        <dsp:cNvSpPr/>
      </dsp:nvSpPr>
      <dsp:spPr>
        <a:xfrm>
          <a:off x="2375047" y="3484189"/>
          <a:ext cx="1446047" cy="1011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«Благоустройство территории и </a:t>
          </a:r>
          <a:r>
            <a:rPr lang="ru-RU" sz="800" kern="1200" dirty="0" err="1" smtClean="0"/>
            <a:t>жилищно</a:t>
          </a:r>
          <a:r>
            <a:rPr lang="ru-RU" sz="800" kern="1200" dirty="0" smtClean="0"/>
            <a:t> –коммунальное хозяйство»-814,8 тыс.руб.</a:t>
          </a:r>
          <a:endParaRPr lang="ru-RU" sz="800" kern="1200" dirty="0"/>
        </a:p>
      </dsp:txBody>
      <dsp:txXfrm>
        <a:off x="2375047" y="3484189"/>
        <a:ext cx="1446047" cy="1011610"/>
      </dsp:txXfrm>
    </dsp:sp>
    <dsp:sp modelId="{BDB7EEE9-25ED-419B-A759-3A162B041C09}">
      <dsp:nvSpPr>
        <dsp:cNvPr id="0" name=""/>
        <dsp:cNvSpPr/>
      </dsp:nvSpPr>
      <dsp:spPr>
        <a:xfrm>
          <a:off x="1438951" y="2404861"/>
          <a:ext cx="1316662" cy="1011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«Развитие культуры» 1457,6 тыс.руб.</a:t>
          </a:r>
          <a:endParaRPr lang="ru-RU" sz="800" kern="1200" dirty="0"/>
        </a:p>
      </dsp:txBody>
      <dsp:txXfrm>
        <a:off x="1438951" y="2404861"/>
        <a:ext cx="1316662" cy="1011610"/>
      </dsp:txXfrm>
    </dsp:sp>
    <dsp:sp modelId="{59882175-87FA-438C-84A5-B215D2540748}">
      <dsp:nvSpPr>
        <dsp:cNvPr id="0" name=""/>
        <dsp:cNvSpPr/>
      </dsp:nvSpPr>
      <dsp:spPr>
        <a:xfrm>
          <a:off x="1582954" y="676669"/>
          <a:ext cx="1456233" cy="10116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«Развитие физической культуры и спорта»-фактических расходов не было</a:t>
          </a:r>
          <a:endParaRPr lang="ru-RU" sz="800" kern="1200" dirty="0"/>
        </a:p>
      </dsp:txBody>
      <dsp:txXfrm>
        <a:off x="1582954" y="676669"/>
        <a:ext cx="1456233" cy="1011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0.3425</cdr:x>
      <cdr:y>0.88293</cdr:y>
    </cdr:from>
    <cdr:to>
      <cdr:x>0.72837</cdr:x>
      <cdr:y>0.98786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31840" y="4617000"/>
          <a:ext cx="3528395" cy="548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</a:t>
          </a:r>
          <a:r>
            <a:rPr lang="ru-RU" sz="1400" b="1" dirty="0" smtClean="0"/>
            <a:t>расходов-10325,1 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04.05.2015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/>
              <a:pPr/>
              <a:t>6/28/2006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04.05.2015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7239000" cy="2448272"/>
          </a:xfrm>
        </p:spPr>
        <p:txBody>
          <a:bodyPr>
            <a:normAutofit/>
          </a:bodyPr>
          <a:lstStyle>
            <a:extLst/>
          </a:lstStyle>
          <a:p>
            <a:r>
              <a:rPr lang="ru-RU" sz="2800" dirty="0" smtClean="0"/>
              <a:t>Отчет об исполнении бюджета</a:t>
            </a:r>
            <a:br>
              <a:rPr lang="ru-RU" sz="2800" dirty="0" smtClean="0"/>
            </a:br>
            <a:r>
              <a:rPr lang="ru-RU" sz="2800" dirty="0" smtClean="0"/>
              <a:t>Ковалевского сельского поселения </a:t>
            </a:r>
            <a:r>
              <a:rPr lang="ru-RU" sz="2800" dirty="0" err="1" smtClean="0"/>
              <a:t>Красносулинского</a:t>
            </a:r>
            <a:r>
              <a:rPr lang="ru-RU" sz="2800" dirty="0" smtClean="0"/>
              <a:t> района</a:t>
            </a:r>
            <a:br>
              <a:rPr lang="ru-RU" sz="2800" dirty="0" smtClean="0"/>
            </a:br>
            <a:r>
              <a:rPr lang="ru-RU" sz="2800" dirty="0" smtClean="0"/>
              <a:t>За 2014 год.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35816" cy="118417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Доля расходов в рамках муниципальных программ в общем объеме расходов в 2014 году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16923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исполнения бюджета поселения за 2014 год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 rot="16200000">
            <a:off x="-232501" y="4201053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Доходы бюджета Ковалевского     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Налоговые и неналоговые доходы бюджета 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2014 год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339752" y="2276872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87824" y="1844824"/>
            <a:ext cx="288032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635896" y="6093296"/>
            <a:ext cx="14401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Расходы бюджета Ковалевского сельского поселения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2014 год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0" y="1412776"/>
          <a:ext cx="914400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Динамика исполнения расходов на культуру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1560" y="1700808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271405" y="427321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848872" cy="1196752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Расходы в рамках муниципальных программ Ковалевского сельского поселения за 2014 год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200</Words>
  <Application>Microsoft Office PowerPoint</Application>
  <PresentationFormat>Экран (4:3)</PresentationFormat>
  <Paragraphs>42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Отчет об исполнении бюджета Ковалевского сельского поселения Красносулинского района За 2014 год.</vt:lpstr>
      <vt:lpstr>Итоги исполнения бюджета поселения за 2014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2014 год</vt:lpstr>
      <vt:lpstr>Расходы бюджета Ковалевского сельского поселения </vt:lpstr>
      <vt:lpstr>Структура доходов бюджета поселения за 2014 год</vt:lpstr>
      <vt:lpstr>Динамика исполнения расходов на культуру  </vt:lpstr>
      <vt:lpstr>Расходы в рамках муниципальных программ Ковалевского сельского поселения за 2014 год</vt:lpstr>
      <vt:lpstr>Доля расходов в рамках муниципальных программ в общем объеме расходов в 2014 году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2015-05-04T09:37:36Z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