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8.xml" ContentType="application/vnd.openxmlformats-officedocument.drawingml.char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98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8" r:id="rId3"/>
    <p:sldId id="259" r:id="rId4"/>
    <p:sldId id="260" r:id="rId5"/>
    <p:sldId id="263" r:id="rId6"/>
    <p:sldId id="262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lvl1pPr marL="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A0A0"/>
  </p:clrMru>
</p:presentationPr>
</file>

<file path=ppt/tableStyles.xml><?xml version="1.0" encoding="utf-8"?>
<a:tblStyleLst xmlns:a="http://schemas.openxmlformats.org/drawingml/2006/main" def="{B301B821-A1FF-4177-AEE7-76D212191A09}">
  <a:tblStyle styleId="{B301B821-A1FF-4177-AEE7-76D212191A09}" styleName="Medium Style 9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9DCAF9ED-07DC-4A11-8D7F-57B35C25682E}" styleName="Medium Style 10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793D81CF-94F2-401A-BA57-92F5A7B2D0C5}" styleName="Medium Style 8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5FD0F851-EC5A-4D38-B0AD-8093EC10F338}" styleName="Light Style 6">
    <a:wholeTbl>
      <a:tcTxStyle>
        <a:fontRef idx="minor">
          <a:scrgbClr r="0" g="0" b="0"/>
        </a:fontRef>
        <a:schemeClr val="accent5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1FECB4D8-DB02-4DC6-A0A2-4F2EBAE1DC90}" styleName="Medium Style 1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3B4B98B0-60AC-42C2-AFA5-B58CD77FA1E5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  <a:tblStyle styleId="{0E3FDE45-AF77-4B5C-9715-49D594BDF05E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2" autoAdjust="0"/>
    <p:restoredTop sz="87993" autoAdjust="0"/>
  </p:normalViewPr>
  <p:slideViewPr>
    <p:cSldViewPr>
      <p:cViewPr>
        <p:scale>
          <a:sx n="75" d="100"/>
          <a:sy n="75" d="100"/>
        </p:scale>
        <p:origin x="-1152" y="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2013 год</c:v>
                </c:pt>
                <c:pt idx="1">
                  <c:v>2014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 formatCode="0.0">
                  <c:v>8356</c:v>
                </c:pt>
                <c:pt idx="1">
                  <c:v>12697.3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2013 год</c:v>
                </c:pt>
                <c:pt idx="1">
                  <c:v>2014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8485.2999999999975</c:v>
                </c:pt>
                <c:pt idx="1">
                  <c:v>10325.1</c:v>
                </c:pt>
              </c:numCache>
            </c:numRef>
          </c:val>
        </c:ser>
        <c:dLbls>
          <c:showVal val="1"/>
        </c:dLbls>
        <c:overlap val="-25"/>
        <c:axId val="82232832"/>
        <c:axId val="82234368"/>
      </c:barChart>
      <c:catAx>
        <c:axId val="82232832"/>
        <c:scaling>
          <c:orientation val="minMax"/>
        </c:scaling>
        <c:axPos val="b"/>
        <c:majorTickMark val="none"/>
        <c:tickLblPos val="nextTo"/>
        <c:crossAx val="82234368"/>
        <c:crosses val="autoZero"/>
        <c:auto val="1"/>
        <c:lblAlgn val="ctr"/>
        <c:lblOffset val="100"/>
      </c:catAx>
      <c:valAx>
        <c:axId val="82234368"/>
        <c:scaling>
          <c:orientation val="minMax"/>
        </c:scaling>
        <c:delete val="1"/>
        <c:axPos val="l"/>
        <c:numFmt formatCode="0.0" sourceLinked="1"/>
        <c:majorTickMark val="none"/>
        <c:tickLblPos val="none"/>
        <c:crossAx val="82232832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2013 год</c:v>
                </c:pt>
                <c:pt idx="1">
                  <c:v>2014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 formatCode="General">
                  <c:v>2644.8</c:v>
                </c:pt>
                <c:pt idx="1">
                  <c:v>5191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2013 год</c:v>
                </c:pt>
                <c:pt idx="1">
                  <c:v>2014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0.0">
                  <c:v>5711.2</c:v>
                </c:pt>
                <c:pt idx="1">
                  <c:v>7506.3</c:v>
                </c:pt>
              </c:numCache>
            </c:numRef>
          </c:val>
        </c:ser>
        <c:dLbls>
          <c:showVal val="1"/>
        </c:dLbls>
        <c:gapWidth val="95"/>
        <c:overlap val="100"/>
        <c:axId val="77128064"/>
        <c:axId val="77129600"/>
      </c:barChart>
      <c:catAx>
        <c:axId val="77128064"/>
        <c:scaling>
          <c:orientation val="minMax"/>
        </c:scaling>
        <c:axPos val="b"/>
        <c:majorTickMark val="none"/>
        <c:tickLblPos val="nextTo"/>
        <c:crossAx val="77129600"/>
        <c:crosses val="autoZero"/>
        <c:auto val="1"/>
        <c:lblAlgn val="ctr"/>
        <c:lblOffset val="100"/>
      </c:catAx>
      <c:valAx>
        <c:axId val="77129600"/>
        <c:scaling>
          <c:orientation val="minMax"/>
        </c:scaling>
        <c:delete val="1"/>
        <c:axPos val="l"/>
        <c:numFmt formatCode="0%" sourceLinked="1"/>
        <c:tickLblPos val="none"/>
        <c:crossAx val="77128064"/>
        <c:crosses val="autoZero"/>
        <c:crossBetween val="between"/>
      </c:valAx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bar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2013 год</c:v>
                </c:pt>
                <c:pt idx="1">
                  <c:v>2014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 formatCode="General">
                  <c:v>1421.3</c:v>
                </c:pt>
                <c:pt idx="1">
                  <c:v>1968.3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dLbls>
            <c:showVal val="1"/>
          </c:dLbls>
          <c:cat>
            <c:strRef>
              <c:f>Лист1!$A$2:$A$3</c:f>
              <c:strCache>
                <c:ptCount val="2"/>
                <c:pt idx="0">
                  <c:v>2013 год</c:v>
                </c:pt>
                <c:pt idx="1">
                  <c:v>2014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0.0">
                  <c:v>1223.5</c:v>
                </c:pt>
                <c:pt idx="1">
                  <c:v>3222.7</c:v>
                </c:pt>
              </c:numCache>
            </c:numRef>
          </c:val>
        </c:ser>
        <c:gapWidth val="95"/>
        <c:overlap val="100"/>
        <c:axId val="88368256"/>
        <c:axId val="88369792"/>
      </c:barChart>
      <c:catAx>
        <c:axId val="88368256"/>
        <c:scaling>
          <c:orientation val="minMax"/>
        </c:scaling>
        <c:axPos val="b"/>
        <c:majorTickMark val="none"/>
        <c:tickLblPos val="nextTo"/>
        <c:crossAx val="88369792"/>
        <c:crosses val="autoZero"/>
        <c:auto val="1"/>
        <c:lblAlgn val="ctr"/>
        <c:lblOffset val="100"/>
      </c:catAx>
      <c:valAx>
        <c:axId val="88369792"/>
        <c:scaling>
          <c:orientation val="minMax"/>
        </c:scaling>
        <c:delete val="1"/>
        <c:axPos val="l"/>
        <c:numFmt formatCode="General" sourceLinked="1"/>
        <c:tickLblPos val="none"/>
        <c:crossAx val="88368256"/>
        <c:crosses val="autoZero"/>
        <c:crossBetween val="between"/>
      </c:valAx>
    </c:plotArea>
    <c:legend>
      <c:legendPos val="t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autoTitleDeleted val="1"/>
    <c:plotArea>
      <c:layout>
        <c:manualLayout>
          <c:layoutTarget val="inner"/>
          <c:xMode val="edge"/>
          <c:yMode val="edge"/>
          <c:x val="2.688024934383202E-2"/>
          <c:y val="5.3508567276065157E-2"/>
          <c:w val="0.51713395638629278"/>
          <c:h val="0.93785310734463279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8.1944444444444459E-2"/>
                  <c:y val="-0.1335768377572096"/>
                </c:manualLayout>
              </c:layout>
              <c:showVal val="1"/>
            </c:dLbl>
            <c:dLbl>
              <c:idx val="4"/>
              <c:delete val="1"/>
            </c:dLbl>
            <c:dLbl>
              <c:idx val="6"/>
              <c:layout>
                <c:manualLayout>
                  <c:x val="-3.3333442694663186E-2"/>
                  <c:y val="9.2289451541344672E-2"/>
                </c:manualLayout>
              </c:layout>
              <c:showVal val="1"/>
            </c:dLbl>
            <c:dLbl>
              <c:idx val="8"/>
              <c:layout>
                <c:manualLayout>
                  <c:x val="-5.2777777777777792E-2"/>
                  <c:y val="-6.0716744435095303E-2"/>
                </c:manualLayout>
              </c:layout>
              <c:showVal val="1"/>
            </c:dLbl>
            <c:numFmt formatCode="General" sourceLinked="0"/>
            <c:showVal val="1"/>
            <c:showLeaderLines val="1"/>
          </c:dLbls>
          <c:cat>
            <c:strRef>
              <c:f>Лист1!$A$2:$A$10</c:f>
              <c:strCache>
                <c:ptCount val="9"/>
                <c:pt idx="0">
                  <c:v>НДФЛ</c:v>
                </c:pt>
                <c:pt idx="1">
                  <c:v>Акцизы</c:v>
                </c:pt>
                <c:pt idx="2">
                  <c:v>Другие доходы</c:v>
                </c:pt>
                <c:pt idx="3">
                  <c:v>Налоги на имущество</c:v>
                </c:pt>
                <c:pt idx="4">
                  <c:v>Государственная пошлина</c:v>
                </c:pt>
                <c:pt idx="5">
                  <c:v>Доходы от использывания имущества</c:v>
                </c:pt>
                <c:pt idx="6">
                  <c:v>Штрафы</c:v>
                </c:pt>
                <c:pt idx="7">
                  <c:v>Безвозмездные поступления</c:v>
                </c:pt>
                <c:pt idx="8">
                  <c:v>Налоги на совокупный доход</c:v>
                </c:pt>
              </c:strCache>
            </c:strRef>
          </c:cat>
          <c:val>
            <c:numRef>
              <c:f>Лист1!$B$2:$B$10</c:f>
              <c:numCache>
                <c:formatCode>0.0</c:formatCode>
                <c:ptCount val="9"/>
                <c:pt idx="0" formatCode="General">
                  <c:v>502.1</c:v>
                </c:pt>
                <c:pt idx="1">
                  <c:v>698</c:v>
                </c:pt>
                <c:pt idx="2" formatCode="General">
                  <c:v>1910.3</c:v>
                </c:pt>
                <c:pt idx="3" formatCode="General">
                  <c:v>704.3</c:v>
                </c:pt>
                <c:pt idx="4">
                  <c:v>0</c:v>
                </c:pt>
                <c:pt idx="5" formatCode="General">
                  <c:v>1262.2</c:v>
                </c:pt>
                <c:pt idx="6" formatCode="General">
                  <c:v>50.6</c:v>
                </c:pt>
                <c:pt idx="7" formatCode="General">
                  <c:v>7506.3</c:v>
                </c:pt>
                <c:pt idx="8" formatCode="General">
                  <c:v>63.5</c:v>
                </c:pt>
              </c:numCache>
            </c:numRef>
          </c:val>
        </c:ser>
        <c:dLbls>
          <c:showVal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4615409011373584"/>
          <c:y val="1.8268568805935913E-3"/>
          <c:w val="0.45384588024627781"/>
          <c:h val="0.96417167133769344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/>
      <c:bar3DChart>
        <c:barDir val="col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dLbl>
              <c:idx val="0"/>
              <c:layout>
                <c:manualLayout>
                  <c:x val="2.647975077881622E-2"/>
                  <c:y val="-0.3389832732772815"/>
                </c:manualLayout>
              </c:layout>
              <c:showVal val="1"/>
            </c:dLbl>
            <c:dLbl>
              <c:idx val="1"/>
              <c:layout>
                <c:manualLayout>
                  <c:x val="2.1806853582554547E-2"/>
                  <c:y val="-0.38418079096045243"/>
                </c:manualLayout>
              </c:layout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2013 год</c:v>
                </c:pt>
                <c:pt idx="1">
                  <c:v>2014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 formatCode="General">
                  <c:v>8485.2999999999938</c:v>
                </c:pt>
                <c:pt idx="1">
                  <c:v>10325.1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90733568"/>
        <c:axId val="90735360"/>
        <c:axId val="0"/>
      </c:bar3DChart>
      <c:catAx>
        <c:axId val="90733568"/>
        <c:scaling>
          <c:orientation val="minMax"/>
        </c:scaling>
        <c:axPos val="b"/>
        <c:majorTickMark val="none"/>
        <c:tickLblPos val="nextTo"/>
        <c:crossAx val="90735360"/>
        <c:crosses val="autoZero"/>
        <c:auto val="1"/>
        <c:lblAlgn val="ctr"/>
        <c:lblOffset val="100"/>
      </c:catAx>
      <c:valAx>
        <c:axId val="90735360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907335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4"/>
  <c:chart>
    <c:autoTitleDeleted val="1"/>
    <c:plotArea>
      <c:layout>
        <c:manualLayout>
          <c:layoutTarget val="inner"/>
          <c:xMode val="edge"/>
          <c:yMode val="edge"/>
          <c:x val="2.688024934383202E-2"/>
          <c:y val="2.6577870419949558E-2"/>
          <c:w val="0.54213396762904642"/>
          <c:h val="0.9479983553889697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6.9444444444443998E-3"/>
                  <c:y val="-0.21372294041153531"/>
                </c:manualLayout>
              </c:layout>
              <c:showPercent val="1"/>
            </c:dLbl>
            <c:dLbl>
              <c:idx val="1"/>
              <c:layout>
                <c:manualLayout>
                  <c:x val="-2.083333333333335E-2"/>
                  <c:y val="4.3716055993268596E-2"/>
                </c:manualLayout>
              </c:layout>
              <c:showPercent val="1"/>
            </c:dLbl>
            <c:dLbl>
              <c:idx val="5"/>
              <c:layout>
                <c:manualLayout>
                  <c:x val="4.1666666666666683E-3"/>
                  <c:y val="-3.885871643846097E-2"/>
                </c:manualLayout>
              </c:layout>
              <c:showPercent val="1"/>
            </c:dLbl>
            <c:dLbl>
              <c:idx val="6"/>
              <c:layout>
                <c:manualLayout>
                  <c:x val="-9.7223315835520529E-3"/>
                  <c:y val="9.2289451541344672E-2"/>
                </c:manualLayout>
              </c:layout>
              <c:showPercent val="1"/>
            </c:dLbl>
            <c:dLbl>
              <c:idx val="8"/>
              <c:layout>
                <c:manualLayout>
                  <c:x val="-3.0555555555555565E-2"/>
                  <c:y val="-6.0716744435095303E-2"/>
                </c:manualLayout>
              </c:layout>
              <c:showPercent val="1"/>
            </c:dLbl>
            <c:numFmt formatCode="0.0%" sourceLinked="0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Общегосударственные расходы</c:v>
                </c:pt>
                <c:pt idx="1">
                  <c:v>Национальные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Культура и кинематография</c:v>
                </c:pt>
                <c:pt idx="5">
                  <c:v>Межбюджетные трансферты общего характера субъектов РФ и муниципальных образаний</c:v>
                </c:pt>
              </c:strCache>
            </c:strRef>
          </c:cat>
          <c:val>
            <c:numRef>
              <c:f>Лист1!$B$2:$B$7</c:f>
              <c:numCache>
                <c:formatCode>0.0</c:formatCode>
                <c:ptCount val="6"/>
                <c:pt idx="0" formatCode="General">
                  <c:v>6680.4</c:v>
                </c:pt>
                <c:pt idx="1">
                  <c:v>303.10000000000002</c:v>
                </c:pt>
                <c:pt idx="2" formatCode="General">
                  <c:v>733.6</c:v>
                </c:pt>
                <c:pt idx="3" formatCode="General">
                  <c:v>814.8</c:v>
                </c:pt>
                <c:pt idx="4">
                  <c:v>1457.6</c:v>
                </c:pt>
                <c:pt idx="5" formatCode="General">
                  <c:v>335.6</c:v>
                </c:pt>
              </c:numCache>
            </c:numRef>
          </c:val>
        </c:ser>
        <c:dLbls>
          <c:showVal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5697652012248472"/>
          <c:y val="1.8269220880536786E-3"/>
          <c:w val="0.4302347987751533"/>
          <c:h val="0.93753278102057858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1.8691588785046738E-2"/>
          <c:y val="0.12968615151919571"/>
          <c:w val="0.96573208722741433"/>
          <c:h val="0.76766315227545745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МБУК"Ковалевский СДК"</c:v>
                </c:pt>
              </c:strCache>
            </c:strRef>
          </c:tx>
          <c:dLbls>
            <c:dLbl>
              <c:idx val="0"/>
              <c:layout>
                <c:manualLayout>
                  <c:x val="3.4267912772585694E-2"/>
                  <c:y val="-4.1388851817251687E-2"/>
                </c:manualLayout>
              </c:layout>
              <c:showVal val="1"/>
            </c:dLbl>
            <c:dLbl>
              <c:idx val="1"/>
              <c:layout>
                <c:manualLayout>
                  <c:x val="2.3364485981308386E-2"/>
                  <c:y val="-5.9322033898305149E-2"/>
                </c:manualLayout>
              </c:layout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2013 год</c:v>
                </c:pt>
                <c:pt idx="1">
                  <c:v>2014 год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>
                  <c:v>1614.4</c:v>
                </c:pt>
                <c:pt idx="1">
                  <c:v>957.8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МБУККСР"БКовСП"</c:v>
                </c:pt>
              </c:strCache>
            </c:strRef>
          </c:tx>
          <c:dLbls>
            <c:dLbl>
              <c:idx val="0"/>
              <c:layout>
                <c:manualLayout>
                  <c:x val="3.1152647975077892E-2"/>
                  <c:y val="-6.2147115085190607E-2"/>
                </c:manualLayout>
              </c:layout>
              <c:showVal val="1"/>
            </c:dLbl>
            <c:dLbl>
              <c:idx val="1"/>
              <c:layout>
                <c:manualLayout>
                  <c:x val="3.2710280373831772E-2"/>
                  <c:y val="-4.5197740112994364E-2"/>
                </c:manualLayout>
              </c:layout>
              <c:showVal val="1"/>
            </c:dLbl>
            <c:showVal val="1"/>
          </c:dLbls>
          <c:cat>
            <c:strRef>
              <c:f>Лист1!$A$2:$A$3</c:f>
              <c:strCache>
                <c:ptCount val="2"/>
                <c:pt idx="0">
                  <c:v>2013 год</c:v>
                </c:pt>
                <c:pt idx="1">
                  <c:v>2014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499.5</c:v>
                </c:pt>
                <c:pt idx="1">
                  <c:v>499.9</c:v>
                </c:pt>
              </c:numCache>
            </c:numRef>
          </c:val>
        </c:ser>
        <c:dLbls>
          <c:showVal val="1"/>
        </c:dLbls>
        <c:gapWidth val="95"/>
        <c:gapDepth val="95"/>
        <c:shape val="cylinder"/>
        <c:axId val="93512064"/>
        <c:axId val="93513600"/>
        <c:axId val="0"/>
      </c:bar3DChart>
      <c:catAx>
        <c:axId val="93512064"/>
        <c:scaling>
          <c:orientation val="minMax"/>
        </c:scaling>
        <c:axPos val="b"/>
        <c:majorTickMark val="none"/>
        <c:tickLblPos val="nextTo"/>
        <c:crossAx val="93513600"/>
        <c:crosses val="autoZero"/>
        <c:auto val="1"/>
        <c:lblAlgn val="ctr"/>
        <c:lblOffset val="100"/>
      </c:catAx>
      <c:valAx>
        <c:axId val="93513600"/>
        <c:scaling>
          <c:orientation val="minMax"/>
        </c:scaling>
        <c:delete val="1"/>
        <c:axPos val="l"/>
        <c:numFmt formatCode="0.0" sourceLinked="1"/>
        <c:majorTickMark val="none"/>
        <c:tickLblPos val="none"/>
        <c:crossAx val="93512064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15894412147079762"/>
          <c:y val="6.497175141242939E-2"/>
          <c:w val="0.71482203743223682"/>
          <c:h val="8.7313270163263498E-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4"/>
  <c:chart>
    <c:autoTitleDeleted val="1"/>
    <c:plotArea>
      <c:layout>
        <c:manualLayout>
          <c:layoutTarget val="inner"/>
          <c:xMode val="edge"/>
          <c:yMode val="edge"/>
          <c:x val="0.16160247156605426"/>
          <c:y val="2.6577870419949558E-2"/>
          <c:w val="0.5129673009623793"/>
          <c:h val="0.8969962900634900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Lbls>
            <c:dLbl>
              <c:idx val="0"/>
              <c:layout>
                <c:manualLayout>
                  <c:x val="0.125"/>
                  <c:y val="0.10686147020576753"/>
                </c:manualLayout>
              </c:layout>
              <c:showVal val="1"/>
              <c:showPercent val="1"/>
            </c:dLbl>
            <c:dLbl>
              <c:idx val="1"/>
              <c:layout>
                <c:manualLayout>
                  <c:x val="-0.11111111111111112"/>
                  <c:y val="-0.11900481909278667"/>
                </c:manualLayout>
              </c:layout>
              <c:showVal val="1"/>
              <c:showPercent val="1"/>
            </c:dLbl>
            <c:dLbl>
              <c:idx val="6"/>
              <c:layout>
                <c:manualLayout>
                  <c:x val="-3.3333442694663193E-2"/>
                  <c:y val="9.2289451541344658E-2"/>
                </c:manualLayout>
              </c:layout>
              <c:showVal val="1"/>
              <c:showPercent val="1"/>
            </c:dLbl>
            <c:dLbl>
              <c:idx val="8"/>
              <c:layout>
                <c:manualLayout>
                  <c:x val="-5.2777777777777792E-2"/>
                  <c:y val="-6.0716744435095317E-2"/>
                </c:manualLayout>
              </c:layout>
              <c:showVal val="1"/>
              <c:showPercent val="1"/>
            </c:dLbl>
            <c:numFmt formatCode="General" sourceLinked="0"/>
            <c:showVal val="1"/>
            <c:showPercent val="1"/>
            <c:showLeaderLines val="1"/>
          </c:dLbls>
          <c:cat>
            <c:strRef>
              <c:f>Лист1!$A$2:$A$3</c:f>
              <c:strCache>
                <c:ptCount val="2"/>
                <c:pt idx="0">
                  <c:v>программные расходы</c:v>
                </c:pt>
                <c:pt idx="1">
                  <c:v>непрограммные расходы</c:v>
                </c:pt>
              </c:strCache>
            </c:strRef>
          </c:cat>
          <c:val>
            <c:numRef>
              <c:f>Лист1!$B$2:$B$3</c:f>
              <c:numCache>
                <c:formatCode>0.0</c:formatCode>
                <c:ptCount val="2"/>
                <c:pt idx="0" formatCode="General">
                  <c:v>6147.1</c:v>
                </c:pt>
                <c:pt idx="1">
                  <c:v>4178</c:v>
                </c:pt>
              </c:numCache>
            </c:numRef>
          </c:val>
        </c:ser>
        <c:dLbls>
          <c:showVal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73504297900262472"/>
          <c:y val="1.8268568805935898E-3"/>
          <c:w val="0.26495702099737534"/>
          <c:h val="0.45172244320354932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BCEB20-D80C-4C48-85F2-77F4B9DE64DF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207110-394D-4000-9EF6-77203F56FCD3}">
      <dgm:prSet phldrT="[Текст]"/>
      <dgm:spPr/>
      <dgm:t>
        <a:bodyPr/>
        <a:lstStyle/>
        <a:p>
          <a:r>
            <a:rPr lang="ru-RU" dirty="0" smtClean="0"/>
            <a:t>Всего расходов 6147,1 тыс.рублей</a:t>
          </a:r>
          <a:endParaRPr lang="ru-RU" dirty="0"/>
        </a:p>
      </dgm:t>
    </dgm:pt>
    <dgm:pt modelId="{0A56A505-C3FA-43F8-80EE-3F9B95357D40}" type="parTrans" cxnId="{083F6F9C-32ED-4D16-A8C8-CF05CB4450F4}">
      <dgm:prSet/>
      <dgm:spPr/>
      <dgm:t>
        <a:bodyPr/>
        <a:lstStyle/>
        <a:p>
          <a:endParaRPr lang="ru-RU"/>
        </a:p>
      </dgm:t>
    </dgm:pt>
    <dgm:pt modelId="{86F5295A-2E06-457E-8351-EBCC775AD2FF}" type="sibTrans" cxnId="{083F6F9C-32ED-4D16-A8C8-CF05CB4450F4}">
      <dgm:prSet/>
      <dgm:spPr/>
      <dgm:t>
        <a:bodyPr/>
        <a:lstStyle/>
        <a:p>
          <a:endParaRPr lang="ru-RU"/>
        </a:p>
      </dgm:t>
    </dgm:pt>
    <dgm:pt modelId="{85AAF06F-931B-4D9A-9016-D6F29B805F28}">
      <dgm:prSet phldrT="[Текст]" custT="1"/>
      <dgm:spPr/>
      <dgm:t>
        <a:bodyPr/>
        <a:lstStyle/>
        <a:p>
          <a:r>
            <a:rPr lang="ru-RU" sz="800" dirty="0" smtClean="0"/>
            <a:t>«Управление муниципальными финансами»-3029,5 тыс.руб.</a:t>
          </a:r>
        </a:p>
      </dgm:t>
    </dgm:pt>
    <dgm:pt modelId="{891BE231-B103-46A8-9EC2-A47DB6DBA52E}" type="parTrans" cxnId="{C5E2E6A4-1CAA-4D61-A6E1-882E04C7C439}">
      <dgm:prSet/>
      <dgm:spPr/>
      <dgm:t>
        <a:bodyPr/>
        <a:lstStyle/>
        <a:p>
          <a:endParaRPr lang="ru-RU"/>
        </a:p>
      </dgm:t>
    </dgm:pt>
    <dgm:pt modelId="{8A30A1E5-70FE-4834-8FC4-04F11D0A706C}" type="sibTrans" cxnId="{C5E2E6A4-1CAA-4D61-A6E1-882E04C7C439}">
      <dgm:prSet/>
      <dgm:spPr/>
      <dgm:t>
        <a:bodyPr/>
        <a:lstStyle/>
        <a:p>
          <a:endParaRPr lang="ru-RU"/>
        </a:p>
      </dgm:t>
    </dgm:pt>
    <dgm:pt modelId="{2740EFC7-42E6-4FB2-B7EC-47553D68B7C5}">
      <dgm:prSet phldrT="[Текст]" custT="1"/>
      <dgm:spPr/>
      <dgm:t>
        <a:bodyPr/>
        <a:lstStyle/>
        <a:p>
          <a:r>
            <a:rPr lang="ru-RU" sz="800" dirty="0" smtClean="0"/>
            <a:t>«Муниципальная политика»-59,6 тыс.руб.</a:t>
          </a:r>
          <a:endParaRPr lang="ru-RU" sz="800" dirty="0"/>
        </a:p>
      </dgm:t>
    </dgm:pt>
    <dgm:pt modelId="{661F97E4-E873-4A3D-A53C-7954C9BF0797}" type="parTrans" cxnId="{44965331-EEC6-461C-8CD8-4634831AC1BC}">
      <dgm:prSet/>
      <dgm:spPr/>
      <dgm:t>
        <a:bodyPr/>
        <a:lstStyle/>
        <a:p>
          <a:endParaRPr lang="ru-RU"/>
        </a:p>
      </dgm:t>
    </dgm:pt>
    <dgm:pt modelId="{567BEB91-1708-4BDB-99C3-74C25C115ADA}" type="sibTrans" cxnId="{44965331-EEC6-461C-8CD8-4634831AC1BC}">
      <dgm:prSet/>
      <dgm:spPr/>
      <dgm:t>
        <a:bodyPr/>
        <a:lstStyle/>
        <a:p>
          <a:endParaRPr lang="ru-RU"/>
        </a:p>
      </dgm:t>
    </dgm:pt>
    <dgm:pt modelId="{F67B3F48-6B18-493B-8A5E-1D55DEA26585}">
      <dgm:prSet phldrT="[Текст]" custT="1"/>
      <dgm:spPr/>
      <dgm:t>
        <a:bodyPr/>
        <a:lstStyle/>
        <a:p>
          <a:r>
            <a:rPr lang="ru-RU" sz="800" dirty="0" smtClean="0"/>
            <a:t>«Защита населения и территории от чрезвычайных ситуаций ,обеспечение пожарной безопасности и безопасности людей на водных объектах»-126,3 тыс.руб.</a:t>
          </a:r>
          <a:endParaRPr lang="ru-RU" sz="800" dirty="0"/>
        </a:p>
      </dgm:t>
    </dgm:pt>
    <dgm:pt modelId="{3DAFA2BE-32B4-4084-A977-3302406797E0}" type="parTrans" cxnId="{524C6175-329C-42C2-B5C1-55A0E4979FD5}">
      <dgm:prSet/>
      <dgm:spPr/>
      <dgm:t>
        <a:bodyPr/>
        <a:lstStyle/>
        <a:p>
          <a:endParaRPr lang="ru-RU"/>
        </a:p>
      </dgm:t>
    </dgm:pt>
    <dgm:pt modelId="{D552FEA7-3933-4479-B8A5-91BF0277D8E5}" type="sibTrans" cxnId="{524C6175-329C-42C2-B5C1-55A0E4979FD5}">
      <dgm:prSet/>
      <dgm:spPr/>
      <dgm:t>
        <a:bodyPr/>
        <a:lstStyle/>
        <a:p>
          <a:endParaRPr lang="ru-RU"/>
        </a:p>
      </dgm:t>
    </dgm:pt>
    <dgm:pt modelId="{4A3B3751-2D6B-4714-8E98-A76EF927ECE7}">
      <dgm:prSet phldrT="[Текст]" custT="1"/>
      <dgm:spPr/>
      <dgm:t>
        <a:bodyPr/>
        <a:lstStyle/>
        <a:p>
          <a:r>
            <a:rPr lang="ru-RU" sz="800" dirty="0" smtClean="0"/>
            <a:t>«Развитие транспортной системы»-659,3 тыс.руб.</a:t>
          </a:r>
          <a:endParaRPr lang="ru-RU" sz="800" dirty="0"/>
        </a:p>
      </dgm:t>
    </dgm:pt>
    <dgm:pt modelId="{5DFF4114-C5C3-49CF-8218-0A4E4DA0386E}" type="parTrans" cxnId="{CEED7DA2-6FEE-4126-80E5-461342446A59}">
      <dgm:prSet/>
      <dgm:spPr/>
      <dgm:t>
        <a:bodyPr/>
        <a:lstStyle/>
        <a:p>
          <a:endParaRPr lang="ru-RU"/>
        </a:p>
      </dgm:t>
    </dgm:pt>
    <dgm:pt modelId="{8E11585A-AEB7-4368-8560-B021F397AE46}" type="sibTrans" cxnId="{CEED7DA2-6FEE-4126-80E5-461342446A59}">
      <dgm:prSet/>
      <dgm:spPr/>
      <dgm:t>
        <a:bodyPr/>
        <a:lstStyle/>
        <a:p>
          <a:endParaRPr lang="ru-RU"/>
        </a:p>
      </dgm:t>
    </dgm:pt>
    <dgm:pt modelId="{B2B43141-B4DE-461A-A09D-268AB052E2C5}">
      <dgm:prSet phldrT="[Текст]" custT="1"/>
      <dgm:spPr/>
      <dgm:t>
        <a:bodyPr/>
        <a:lstStyle/>
        <a:p>
          <a:r>
            <a:rPr lang="ru-RU" sz="800" dirty="0" smtClean="0"/>
            <a:t>«Благоустройство территории и </a:t>
          </a:r>
          <a:r>
            <a:rPr lang="ru-RU" sz="800" dirty="0" err="1" smtClean="0"/>
            <a:t>жилищно</a:t>
          </a:r>
          <a:r>
            <a:rPr lang="ru-RU" sz="800" dirty="0" smtClean="0"/>
            <a:t> –коммунальное хозяйство»-814,8 тыс.руб.</a:t>
          </a:r>
          <a:endParaRPr lang="ru-RU" sz="800" dirty="0"/>
        </a:p>
      </dgm:t>
    </dgm:pt>
    <dgm:pt modelId="{7CDBDF66-35A1-4842-AF4D-1EBE42E1CDB9}" type="parTrans" cxnId="{ADF16DDF-159B-4070-8B8D-631FCF8174D4}">
      <dgm:prSet/>
      <dgm:spPr/>
      <dgm:t>
        <a:bodyPr/>
        <a:lstStyle/>
        <a:p>
          <a:endParaRPr lang="ru-RU"/>
        </a:p>
      </dgm:t>
    </dgm:pt>
    <dgm:pt modelId="{25774D50-0737-41CF-8669-320D52E6F9D7}" type="sibTrans" cxnId="{ADF16DDF-159B-4070-8B8D-631FCF8174D4}">
      <dgm:prSet/>
      <dgm:spPr/>
      <dgm:t>
        <a:bodyPr/>
        <a:lstStyle/>
        <a:p>
          <a:endParaRPr lang="ru-RU"/>
        </a:p>
      </dgm:t>
    </dgm:pt>
    <dgm:pt modelId="{8E7822D4-E9B7-48EB-9228-B08F11576066}">
      <dgm:prSet phldrT="[Текст]"/>
      <dgm:spPr/>
      <dgm:t>
        <a:bodyPr/>
        <a:lstStyle/>
        <a:p>
          <a:endParaRPr lang="ru-RU" dirty="0"/>
        </a:p>
      </dgm:t>
    </dgm:pt>
    <dgm:pt modelId="{471FAE94-909C-47E1-992F-FA18C114B134}" type="parTrans" cxnId="{517C0BA7-B9FE-46C0-AC6D-541C2814420D}">
      <dgm:prSet/>
      <dgm:spPr/>
      <dgm:t>
        <a:bodyPr/>
        <a:lstStyle/>
        <a:p>
          <a:endParaRPr lang="ru-RU"/>
        </a:p>
      </dgm:t>
    </dgm:pt>
    <dgm:pt modelId="{3F87B31A-1456-4410-8058-B3D46850AEA3}" type="sibTrans" cxnId="{517C0BA7-B9FE-46C0-AC6D-541C2814420D}">
      <dgm:prSet/>
      <dgm:spPr/>
      <dgm:t>
        <a:bodyPr/>
        <a:lstStyle/>
        <a:p>
          <a:endParaRPr lang="ru-RU"/>
        </a:p>
      </dgm:t>
    </dgm:pt>
    <dgm:pt modelId="{C28B0E8E-875A-48DC-B369-8E1F3321D5AA}">
      <dgm:prSet phldrT="[Текст]" custT="1"/>
      <dgm:spPr/>
      <dgm:t>
        <a:bodyPr/>
        <a:lstStyle/>
        <a:p>
          <a:r>
            <a:rPr lang="ru-RU" sz="800" dirty="0" smtClean="0"/>
            <a:t>«Развитие культуры» 1457,6 тыс.руб.</a:t>
          </a:r>
          <a:endParaRPr lang="ru-RU" sz="800" dirty="0"/>
        </a:p>
      </dgm:t>
    </dgm:pt>
    <dgm:pt modelId="{6EBB4F6A-2E9F-4C15-AEEB-7240ED082A9F}" type="parTrans" cxnId="{C40D0616-C7E9-46D4-8156-C0EE7A77E8E2}">
      <dgm:prSet/>
      <dgm:spPr/>
      <dgm:t>
        <a:bodyPr/>
        <a:lstStyle/>
        <a:p>
          <a:endParaRPr lang="ru-RU"/>
        </a:p>
      </dgm:t>
    </dgm:pt>
    <dgm:pt modelId="{3CD27612-BDA9-4617-92A9-A7DA138D5B26}" type="sibTrans" cxnId="{C40D0616-C7E9-46D4-8156-C0EE7A77E8E2}">
      <dgm:prSet/>
      <dgm:spPr/>
      <dgm:t>
        <a:bodyPr/>
        <a:lstStyle/>
        <a:p>
          <a:endParaRPr lang="ru-RU"/>
        </a:p>
      </dgm:t>
    </dgm:pt>
    <dgm:pt modelId="{CFDF1180-B6A5-42AD-96A6-F56F9180B6E1}">
      <dgm:prSet phldrT="[Текст]" custT="1"/>
      <dgm:spPr/>
      <dgm:t>
        <a:bodyPr/>
        <a:lstStyle/>
        <a:p>
          <a:r>
            <a:rPr lang="ru-RU" sz="800" dirty="0" smtClean="0"/>
            <a:t>«Развитие физической культуры и спорта»-фактических расходов не было</a:t>
          </a:r>
          <a:endParaRPr lang="ru-RU" sz="800" dirty="0"/>
        </a:p>
      </dgm:t>
    </dgm:pt>
    <dgm:pt modelId="{7FD60BF6-C138-4AA0-82D0-D1455F454EE8}" type="parTrans" cxnId="{375BD374-571A-4495-A482-2A3C8DD14A11}">
      <dgm:prSet/>
      <dgm:spPr/>
      <dgm:t>
        <a:bodyPr/>
        <a:lstStyle/>
        <a:p>
          <a:endParaRPr lang="ru-RU"/>
        </a:p>
      </dgm:t>
    </dgm:pt>
    <dgm:pt modelId="{E8A45E1C-B061-44DB-9E87-96B1343BB7EC}" type="sibTrans" cxnId="{375BD374-571A-4495-A482-2A3C8DD14A11}">
      <dgm:prSet/>
      <dgm:spPr/>
      <dgm:t>
        <a:bodyPr/>
        <a:lstStyle/>
        <a:p>
          <a:endParaRPr lang="ru-RU"/>
        </a:p>
      </dgm:t>
    </dgm:pt>
    <dgm:pt modelId="{35F5531E-F359-4346-8507-F036222D1A2A}" type="pres">
      <dgm:prSet presAssocID="{CEBCEB20-D80C-4C48-85F2-77F4B9DE64DF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427840D-14B2-4231-ADC9-2C83AB2D9A66}" type="pres">
      <dgm:prSet presAssocID="{6F207110-394D-4000-9EF6-77203F56FCD3}" presName="centerShape" presStyleLbl="node0" presStyleIdx="0" presStyleCnt="1" custLinFactNeighborX="4017" custLinFactNeighborY="1879"/>
      <dgm:spPr/>
      <dgm:t>
        <a:bodyPr/>
        <a:lstStyle/>
        <a:p>
          <a:endParaRPr lang="ru-RU"/>
        </a:p>
      </dgm:t>
    </dgm:pt>
    <dgm:pt modelId="{744D3DF5-B191-434D-AA0A-F02158859C31}" type="pres">
      <dgm:prSet presAssocID="{85AAF06F-931B-4D9A-9016-D6F29B805F28}" presName="node" presStyleLbl="node1" presStyleIdx="0" presStyleCnt="7" custScaleX="15671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20DED7-2334-4434-9E0D-3804B5E73183}" type="pres">
      <dgm:prSet presAssocID="{85AAF06F-931B-4D9A-9016-D6F29B805F28}" presName="dummy" presStyleCnt="0"/>
      <dgm:spPr/>
      <dgm:t>
        <a:bodyPr/>
        <a:lstStyle/>
        <a:p>
          <a:endParaRPr lang="ru-RU"/>
        </a:p>
      </dgm:t>
    </dgm:pt>
    <dgm:pt modelId="{5DFD9AEB-A783-4507-ACDB-EC26B3E655AB}" type="pres">
      <dgm:prSet presAssocID="{8A30A1E5-70FE-4834-8FC4-04F11D0A706C}" presName="sibTrans" presStyleLbl="sibTrans2D1" presStyleIdx="0" presStyleCnt="7"/>
      <dgm:spPr/>
      <dgm:t>
        <a:bodyPr/>
        <a:lstStyle/>
        <a:p>
          <a:endParaRPr lang="ru-RU"/>
        </a:p>
      </dgm:t>
    </dgm:pt>
    <dgm:pt modelId="{74A46E9A-2FBA-4A56-8066-8F4CE1FD04A3}" type="pres">
      <dgm:prSet presAssocID="{2740EFC7-42E6-4FB2-B7EC-47553D68B7C5}" presName="node" presStyleLbl="node1" presStyleIdx="1" presStyleCnt="7" custScaleX="150293" custRadScaleRad="115411" custRadScaleInc="315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0D0BE8-964E-44EC-9C4F-43EF7F69107E}" type="pres">
      <dgm:prSet presAssocID="{2740EFC7-42E6-4FB2-B7EC-47553D68B7C5}" presName="dummy" presStyleCnt="0"/>
      <dgm:spPr/>
      <dgm:t>
        <a:bodyPr/>
        <a:lstStyle/>
        <a:p>
          <a:endParaRPr lang="ru-RU"/>
        </a:p>
      </dgm:t>
    </dgm:pt>
    <dgm:pt modelId="{27BD803E-FE00-4AE3-B7F4-60C2DB32CE10}" type="pres">
      <dgm:prSet presAssocID="{567BEB91-1708-4BDB-99C3-74C25C115ADA}" presName="sibTrans" presStyleLbl="sibTrans2D1" presStyleIdx="1" presStyleCnt="7"/>
      <dgm:spPr/>
      <dgm:t>
        <a:bodyPr/>
        <a:lstStyle/>
        <a:p>
          <a:endParaRPr lang="ru-RU"/>
        </a:p>
      </dgm:t>
    </dgm:pt>
    <dgm:pt modelId="{F5F6305C-8220-414C-94A9-365A8052785C}" type="pres">
      <dgm:prSet presAssocID="{F67B3F48-6B18-493B-8A5E-1D55DEA26585}" presName="node" presStyleLbl="node1" presStyleIdx="2" presStyleCnt="7" custScaleX="176838" custRadScaleRad="128211" custRadScaleInc="-241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7D35FF-39EA-4BC1-91FB-4FD36FF1CBEC}" type="pres">
      <dgm:prSet presAssocID="{F67B3F48-6B18-493B-8A5E-1D55DEA26585}" presName="dummy" presStyleCnt="0"/>
      <dgm:spPr/>
      <dgm:t>
        <a:bodyPr/>
        <a:lstStyle/>
        <a:p>
          <a:endParaRPr lang="ru-RU"/>
        </a:p>
      </dgm:t>
    </dgm:pt>
    <dgm:pt modelId="{3FC5BD82-03AA-4771-8CF9-574E0DCA096D}" type="pres">
      <dgm:prSet presAssocID="{D552FEA7-3933-4479-B8A5-91BF0277D8E5}" presName="sibTrans" presStyleLbl="sibTrans2D1" presStyleIdx="2" presStyleCnt="7"/>
      <dgm:spPr/>
      <dgm:t>
        <a:bodyPr/>
        <a:lstStyle/>
        <a:p>
          <a:endParaRPr lang="ru-RU"/>
        </a:p>
      </dgm:t>
    </dgm:pt>
    <dgm:pt modelId="{A1C770F6-20B6-4858-B4E1-AF6B030C8131}" type="pres">
      <dgm:prSet presAssocID="{4A3B3751-2D6B-4714-8E98-A76EF927ECE7}" presName="node" presStyleLbl="node1" presStyleIdx="3" presStyleCnt="7" custScaleX="127777" custRadScaleRad="109972" custRadScaleInc="-533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E03BE8C-3059-4DD5-8451-1AD0D0B72737}" type="pres">
      <dgm:prSet presAssocID="{4A3B3751-2D6B-4714-8E98-A76EF927ECE7}" presName="dummy" presStyleCnt="0"/>
      <dgm:spPr/>
      <dgm:t>
        <a:bodyPr/>
        <a:lstStyle/>
        <a:p>
          <a:endParaRPr lang="ru-RU"/>
        </a:p>
      </dgm:t>
    </dgm:pt>
    <dgm:pt modelId="{B3773A87-5022-4D3A-9495-09C4164D4A7C}" type="pres">
      <dgm:prSet presAssocID="{8E11585A-AEB7-4368-8560-B021F397AE46}" presName="sibTrans" presStyleLbl="sibTrans2D1" presStyleIdx="3" presStyleCnt="7"/>
      <dgm:spPr/>
      <dgm:t>
        <a:bodyPr/>
        <a:lstStyle/>
        <a:p>
          <a:endParaRPr lang="ru-RU"/>
        </a:p>
      </dgm:t>
    </dgm:pt>
    <dgm:pt modelId="{571C4745-3213-43E2-B0AE-09733A605034}" type="pres">
      <dgm:prSet presAssocID="{B2B43141-B4DE-461A-A09D-268AB052E2C5}" presName="node" presStyleLbl="node1" presStyleIdx="4" presStyleCnt="7" custScaleX="142945" custRadScaleRad="108779" custRadScaleInc="-6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555AFF-431D-4200-803A-14E4023F1957}" type="pres">
      <dgm:prSet presAssocID="{B2B43141-B4DE-461A-A09D-268AB052E2C5}" presName="dummy" presStyleCnt="0"/>
      <dgm:spPr/>
      <dgm:t>
        <a:bodyPr/>
        <a:lstStyle/>
        <a:p>
          <a:endParaRPr lang="ru-RU"/>
        </a:p>
      </dgm:t>
    </dgm:pt>
    <dgm:pt modelId="{0B3BFD5B-432B-4AE1-9A63-92E1A3814FB6}" type="pres">
      <dgm:prSet presAssocID="{25774D50-0737-41CF-8669-320D52E6F9D7}" presName="sibTrans" presStyleLbl="sibTrans2D1" presStyleIdx="4" presStyleCnt="7"/>
      <dgm:spPr/>
      <dgm:t>
        <a:bodyPr/>
        <a:lstStyle/>
        <a:p>
          <a:endParaRPr lang="ru-RU"/>
        </a:p>
      </dgm:t>
    </dgm:pt>
    <dgm:pt modelId="{BDB7EEE9-25ED-419B-A759-3A162B041C09}" type="pres">
      <dgm:prSet presAssocID="{C28B0E8E-875A-48DC-B369-8E1F3321D5AA}" presName="node" presStyleLbl="node1" presStyleIdx="5" presStyleCnt="7" custScaleX="130155" custRadScaleRad="106351" custRadScaleInc="-2466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30E756-A268-4B76-ACC7-BF6E4FB4B354}" type="pres">
      <dgm:prSet presAssocID="{C28B0E8E-875A-48DC-B369-8E1F3321D5AA}" presName="dummy" presStyleCnt="0"/>
      <dgm:spPr/>
    </dgm:pt>
    <dgm:pt modelId="{5511014D-259A-49F4-994F-DF81CF4395B7}" type="pres">
      <dgm:prSet presAssocID="{3CD27612-BDA9-4617-92A9-A7DA138D5B26}" presName="sibTrans" presStyleLbl="sibTrans2D1" presStyleIdx="5" presStyleCnt="7"/>
      <dgm:spPr/>
    </dgm:pt>
    <dgm:pt modelId="{59882175-87FA-438C-84A5-B215D2540748}" type="pres">
      <dgm:prSet presAssocID="{CFDF1180-B6A5-42AD-96A6-F56F9180B6E1}" presName="node" presStyleLbl="node1" presStyleIdx="6" presStyleCnt="7" custScaleX="143952" custRadScaleRad="109924" custRadScaleInc="-205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DDA2EA2-D808-43C2-8A8D-F4DB44564F0F}" type="pres">
      <dgm:prSet presAssocID="{CFDF1180-B6A5-42AD-96A6-F56F9180B6E1}" presName="dummy" presStyleCnt="0"/>
      <dgm:spPr/>
    </dgm:pt>
    <dgm:pt modelId="{D47197BF-7CDC-4A08-A9FB-14F0E3D19D98}" type="pres">
      <dgm:prSet presAssocID="{E8A45E1C-B061-44DB-9E87-96B1343BB7EC}" presName="sibTrans" presStyleLbl="sibTrans2D1" presStyleIdx="6" presStyleCnt="7"/>
      <dgm:spPr/>
    </dgm:pt>
  </dgm:ptLst>
  <dgm:cxnLst>
    <dgm:cxn modelId="{524C6175-329C-42C2-B5C1-55A0E4979FD5}" srcId="{6F207110-394D-4000-9EF6-77203F56FCD3}" destId="{F67B3F48-6B18-493B-8A5E-1D55DEA26585}" srcOrd="2" destOrd="0" parTransId="{3DAFA2BE-32B4-4084-A977-3302406797E0}" sibTransId="{D552FEA7-3933-4479-B8A5-91BF0277D8E5}"/>
    <dgm:cxn modelId="{6E5B2789-21E4-4BDC-BE99-D492A02DC193}" type="presOf" srcId="{25774D50-0737-41CF-8669-320D52E6F9D7}" destId="{0B3BFD5B-432B-4AE1-9A63-92E1A3814FB6}" srcOrd="0" destOrd="0" presId="urn:microsoft.com/office/officeart/2005/8/layout/radial6"/>
    <dgm:cxn modelId="{9B206E60-27F1-4C76-B39B-D6D7170E59BA}" type="presOf" srcId="{CEBCEB20-D80C-4C48-85F2-77F4B9DE64DF}" destId="{35F5531E-F359-4346-8507-F036222D1A2A}" srcOrd="0" destOrd="0" presId="urn:microsoft.com/office/officeart/2005/8/layout/radial6"/>
    <dgm:cxn modelId="{A7B3680A-20C6-4698-B9BB-4EE5D9D72173}" type="presOf" srcId="{3CD27612-BDA9-4617-92A9-A7DA138D5B26}" destId="{5511014D-259A-49F4-994F-DF81CF4395B7}" srcOrd="0" destOrd="0" presId="urn:microsoft.com/office/officeart/2005/8/layout/radial6"/>
    <dgm:cxn modelId="{428D5CA7-C89F-4D38-B2E8-D3415F1CAF7B}" type="presOf" srcId="{6F207110-394D-4000-9EF6-77203F56FCD3}" destId="{7427840D-14B2-4231-ADC9-2C83AB2D9A66}" srcOrd="0" destOrd="0" presId="urn:microsoft.com/office/officeart/2005/8/layout/radial6"/>
    <dgm:cxn modelId="{581B8EED-6BB2-457A-A9E2-188AEF72F9FC}" type="presOf" srcId="{85AAF06F-931B-4D9A-9016-D6F29B805F28}" destId="{744D3DF5-B191-434D-AA0A-F02158859C31}" srcOrd="0" destOrd="0" presId="urn:microsoft.com/office/officeart/2005/8/layout/radial6"/>
    <dgm:cxn modelId="{53FA1BB7-40FC-477F-98A1-DD2384F521F4}" type="presOf" srcId="{E8A45E1C-B061-44DB-9E87-96B1343BB7EC}" destId="{D47197BF-7CDC-4A08-A9FB-14F0E3D19D98}" srcOrd="0" destOrd="0" presId="urn:microsoft.com/office/officeart/2005/8/layout/radial6"/>
    <dgm:cxn modelId="{3AF76ABF-D735-402C-9BF4-C37BD30404CA}" type="presOf" srcId="{567BEB91-1708-4BDB-99C3-74C25C115ADA}" destId="{27BD803E-FE00-4AE3-B7F4-60C2DB32CE10}" srcOrd="0" destOrd="0" presId="urn:microsoft.com/office/officeart/2005/8/layout/radial6"/>
    <dgm:cxn modelId="{C40D0616-C7E9-46D4-8156-C0EE7A77E8E2}" srcId="{6F207110-394D-4000-9EF6-77203F56FCD3}" destId="{C28B0E8E-875A-48DC-B369-8E1F3321D5AA}" srcOrd="5" destOrd="0" parTransId="{6EBB4F6A-2E9F-4C15-AEEB-7240ED082A9F}" sibTransId="{3CD27612-BDA9-4617-92A9-A7DA138D5B26}"/>
    <dgm:cxn modelId="{083F6F9C-32ED-4D16-A8C8-CF05CB4450F4}" srcId="{CEBCEB20-D80C-4C48-85F2-77F4B9DE64DF}" destId="{6F207110-394D-4000-9EF6-77203F56FCD3}" srcOrd="0" destOrd="0" parTransId="{0A56A505-C3FA-43F8-80EE-3F9B95357D40}" sibTransId="{86F5295A-2E06-457E-8351-EBCC775AD2FF}"/>
    <dgm:cxn modelId="{D8DDCFC8-E4C5-448E-BFF5-BB3F00BCAD4A}" type="presOf" srcId="{8E11585A-AEB7-4368-8560-B021F397AE46}" destId="{B3773A87-5022-4D3A-9495-09C4164D4A7C}" srcOrd="0" destOrd="0" presId="urn:microsoft.com/office/officeart/2005/8/layout/radial6"/>
    <dgm:cxn modelId="{C1F8ADB4-16F7-4A0E-9CDA-87412B5961AF}" type="presOf" srcId="{D552FEA7-3933-4479-B8A5-91BF0277D8E5}" destId="{3FC5BD82-03AA-4771-8CF9-574E0DCA096D}" srcOrd="0" destOrd="0" presId="urn:microsoft.com/office/officeart/2005/8/layout/radial6"/>
    <dgm:cxn modelId="{FA06D0E1-B677-49BC-889D-D7C311AE6871}" type="presOf" srcId="{8A30A1E5-70FE-4834-8FC4-04F11D0A706C}" destId="{5DFD9AEB-A783-4507-ACDB-EC26B3E655AB}" srcOrd="0" destOrd="0" presId="urn:microsoft.com/office/officeart/2005/8/layout/radial6"/>
    <dgm:cxn modelId="{B6C73B23-4327-41B7-A30F-CE1C9BEDE7F7}" type="presOf" srcId="{CFDF1180-B6A5-42AD-96A6-F56F9180B6E1}" destId="{59882175-87FA-438C-84A5-B215D2540748}" srcOrd="0" destOrd="0" presId="urn:microsoft.com/office/officeart/2005/8/layout/radial6"/>
    <dgm:cxn modelId="{ADF16DDF-159B-4070-8B8D-631FCF8174D4}" srcId="{6F207110-394D-4000-9EF6-77203F56FCD3}" destId="{B2B43141-B4DE-461A-A09D-268AB052E2C5}" srcOrd="4" destOrd="0" parTransId="{7CDBDF66-35A1-4842-AF4D-1EBE42E1CDB9}" sibTransId="{25774D50-0737-41CF-8669-320D52E6F9D7}"/>
    <dgm:cxn modelId="{F1F975C6-6B79-44BB-891C-3A268342D728}" type="presOf" srcId="{C28B0E8E-875A-48DC-B369-8E1F3321D5AA}" destId="{BDB7EEE9-25ED-419B-A759-3A162B041C09}" srcOrd="0" destOrd="0" presId="urn:microsoft.com/office/officeart/2005/8/layout/radial6"/>
    <dgm:cxn modelId="{CEED7DA2-6FEE-4126-80E5-461342446A59}" srcId="{6F207110-394D-4000-9EF6-77203F56FCD3}" destId="{4A3B3751-2D6B-4714-8E98-A76EF927ECE7}" srcOrd="3" destOrd="0" parTransId="{5DFF4114-C5C3-49CF-8218-0A4E4DA0386E}" sibTransId="{8E11585A-AEB7-4368-8560-B021F397AE46}"/>
    <dgm:cxn modelId="{AD7D43BC-D1E3-426F-B73C-0119251D0F85}" type="presOf" srcId="{F67B3F48-6B18-493B-8A5E-1D55DEA26585}" destId="{F5F6305C-8220-414C-94A9-365A8052785C}" srcOrd="0" destOrd="0" presId="urn:microsoft.com/office/officeart/2005/8/layout/radial6"/>
    <dgm:cxn modelId="{3160F200-BAB4-48F6-872D-FDD1E64EA8A5}" type="presOf" srcId="{B2B43141-B4DE-461A-A09D-268AB052E2C5}" destId="{571C4745-3213-43E2-B0AE-09733A605034}" srcOrd="0" destOrd="0" presId="urn:microsoft.com/office/officeart/2005/8/layout/radial6"/>
    <dgm:cxn modelId="{517C0BA7-B9FE-46C0-AC6D-541C2814420D}" srcId="{CEBCEB20-D80C-4C48-85F2-77F4B9DE64DF}" destId="{8E7822D4-E9B7-48EB-9228-B08F11576066}" srcOrd="1" destOrd="0" parTransId="{471FAE94-909C-47E1-992F-FA18C114B134}" sibTransId="{3F87B31A-1456-4410-8058-B3D46850AEA3}"/>
    <dgm:cxn modelId="{6451D47F-2753-4D82-BE85-0D487409A258}" type="presOf" srcId="{4A3B3751-2D6B-4714-8E98-A76EF927ECE7}" destId="{A1C770F6-20B6-4858-B4E1-AF6B030C8131}" srcOrd="0" destOrd="0" presId="urn:microsoft.com/office/officeart/2005/8/layout/radial6"/>
    <dgm:cxn modelId="{C5E2E6A4-1CAA-4D61-A6E1-882E04C7C439}" srcId="{6F207110-394D-4000-9EF6-77203F56FCD3}" destId="{85AAF06F-931B-4D9A-9016-D6F29B805F28}" srcOrd="0" destOrd="0" parTransId="{891BE231-B103-46A8-9EC2-A47DB6DBA52E}" sibTransId="{8A30A1E5-70FE-4834-8FC4-04F11D0A706C}"/>
    <dgm:cxn modelId="{44965331-EEC6-461C-8CD8-4634831AC1BC}" srcId="{6F207110-394D-4000-9EF6-77203F56FCD3}" destId="{2740EFC7-42E6-4FB2-B7EC-47553D68B7C5}" srcOrd="1" destOrd="0" parTransId="{661F97E4-E873-4A3D-A53C-7954C9BF0797}" sibTransId="{567BEB91-1708-4BDB-99C3-74C25C115ADA}"/>
    <dgm:cxn modelId="{375BD374-571A-4495-A482-2A3C8DD14A11}" srcId="{6F207110-394D-4000-9EF6-77203F56FCD3}" destId="{CFDF1180-B6A5-42AD-96A6-F56F9180B6E1}" srcOrd="6" destOrd="0" parTransId="{7FD60BF6-C138-4AA0-82D0-D1455F454EE8}" sibTransId="{E8A45E1C-B061-44DB-9E87-96B1343BB7EC}"/>
    <dgm:cxn modelId="{192BDFD3-E2B7-4B8E-BA9D-9753F8602984}" type="presOf" srcId="{2740EFC7-42E6-4FB2-B7EC-47553D68B7C5}" destId="{74A46E9A-2FBA-4A56-8066-8F4CE1FD04A3}" srcOrd="0" destOrd="0" presId="urn:microsoft.com/office/officeart/2005/8/layout/radial6"/>
    <dgm:cxn modelId="{10404886-49E8-4485-A8A4-3F426EC25A62}" type="presParOf" srcId="{35F5531E-F359-4346-8507-F036222D1A2A}" destId="{7427840D-14B2-4231-ADC9-2C83AB2D9A66}" srcOrd="0" destOrd="0" presId="urn:microsoft.com/office/officeart/2005/8/layout/radial6"/>
    <dgm:cxn modelId="{5C7EC07D-A0F0-4996-A67A-471810CF5B90}" type="presParOf" srcId="{35F5531E-F359-4346-8507-F036222D1A2A}" destId="{744D3DF5-B191-434D-AA0A-F02158859C31}" srcOrd="1" destOrd="0" presId="urn:microsoft.com/office/officeart/2005/8/layout/radial6"/>
    <dgm:cxn modelId="{0961F023-18EF-4966-B551-59E8AEF6853F}" type="presParOf" srcId="{35F5531E-F359-4346-8507-F036222D1A2A}" destId="{6020DED7-2334-4434-9E0D-3804B5E73183}" srcOrd="2" destOrd="0" presId="urn:microsoft.com/office/officeart/2005/8/layout/radial6"/>
    <dgm:cxn modelId="{D9490FA9-4C10-44D4-8FF8-E38ACEAEDAB1}" type="presParOf" srcId="{35F5531E-F359-4346-8507-F036222D1A2A}" destId="{5DFD9AEB-A783-4507-ACDB-EC26B3E655AB}" srcOrd="3" destOrd="0" presId="urn:microsoft.com/office/officeart/2005/8/layout/radial6"/>
    <dgm:cxn modelId="{96D12F68-BD1D-4533-9E60-F18FE65D5D7A}" type="presParOf" srcId="{35F5531E-F359-4346-8507-F036222D1A2A}" destId="{74A46E9A-2FBA-4A56-8066-8F4CE1FD04A3}" srcOrd="4" destOrd="0" presId="urn:microsoft.com/office/officeart/2005/8/layout/radial6"/>
    <dgm:cxn modelId="{F8B4D15F-FE18-49C8-8160-97FAEC1C15AA}" type="presParOf" srcId="{35F5531E-F359-4346-8507-F036222D1A2A}" destId="{1D0D0BE8-964E-44EC-9C4F-43EF7F69107E}" srcOrd="5" destOrd="0" presId="urn:microsoft.com/office/officeart/2005/8/layout/radial6"/>
    <dgm:cxn modelId="{F35F79F4-6D5A-41B8-8B7E-053B7EAD9A54}" type="presParOf" srcId="{35F5531E-F359-4346-8507-F036222D1A2A}" destId="{27BD803E-FE00-4AE3-B7F4-60C2DB32CE10}" srcOrd="6" destOrd="0" presId="urn:microsoft.com/office/officeart/2005/8/layout/radial6"/>
    <dgm:cxn modelId="{05B5DC4C-D9A4-483D-9E1F-F01E6AE9A0D6}" type="presParOf" srcId="{35F5531E-F359-4346-8507-F036222D1A2A}" destId="{F5F6305C-8220-414C-94A9-365A8052785C}" srcOrd="7" destOrd="0" presId="urn:microsoft.com/office/officeart/2005/8/layout/radial6"/>
    <dgm:cxn modelId="{040CE0C9-90DD-4BE9-9818-3F8780D268EB}" type="presParOf" srcId="{35F5531E-F359-4346-8507-F036222D1A2A}" destId="{9C7D35FF-39EA-4BC1-91FB-4FD36FF1CBEC}" srcOrd="8" destOrd="0" presId="urn:microsoft.com/office/officeart/2005/8/layout/radial6"/>
    <dgm:cxn modelId="{8DC732A5-BE81-4F09-90E4-59B1CEBEDE52}" type="presParOf" srcId="{35F5531E-F359-4346-8507-F036222D1A2A}" destId="{3FC5BD82-03AA-4771-8CF9-574E0DCA096D}" srcOrd="9" destOrd="0" presId="urn:microsoft.com/office/officeart/2005/8/layout/radial6"/>
    <dgm:cxn modelId="{8327B9A1-1FA0-40CC-AC2A-BEEF09C20590}" type="presParOf" srcId="{35F5531E-F359-4346-8507-F036222D1A2A}" destId="{A1C770F6-20B6-4858-B4E1-AF6B030C8131}" srcOrd="10" destOrd="0" presId="urn:microsoft.com/office/officeart/2005/8/layout/radial6"/>
    <dgm:cxn modelId="{EA16E86A-321A-4168-B1F9-1DB8A924EF98}" type="presParOf" srcId="{35F5531E-F359-4346-8507-F036222D1A2A}" destId="{4E03BE8C-3059-4DD5-8451-1AD0D0B72737}" srcOrd="11" destOrd="0" presId="urn:microsoft.com/office/officeart/2005/8/layout/radial6"/>
    <dgm:cxn modelId="{140BC1E9-62EC-4207-9654-5021425133C5}" type="presParOf" srcId="{35F5531E-F359-4346-8507-F036222D1A2A}" destId="{B3773A87-5022-4D3A-9495-09C4164D4A7C}" srcOrd="12" destOrd="0" presId="urn:microsoft.com/office/officeart/2005/8/layout/radial6"/>
    <dgm:cxn modelId="{EFC9994A-CBFE-4454-A810-A88CED5DA893}" type="presParOf" srcId="{35F5531E-F359-4346-8507-F036222D1A2A}" destId="{571C4745-3213-43E2-B0AE-09733A605034}" srcOrd="13" destOrd="0" presId="urn:microsoft.com/office/officeart/2005/8/layout/radial6"/>
    <dgm:cxn modelId="{F39A599B-C889-4073-98EA-7B38E6290DA6}" type="presParOf" srcId="{35F5531E-F359-4346-8507-F036222D1A2A}" destId="{4C555AFF-431D-4200-803A-14E4023F1957}" srcOrd="14" destOrd="0" presId="urn:microsoft.com/office/officeart/2005/8/layout/radial6"/>
    <dgm:cxn modelId="{5D95B869-932B-42F2-AA4A-37C5B9257A77}" type="presParOf" srcId="{35F5531E-F359-4346-8507-F036222D1A2A}" destId="{0B3BFD5B-432B-4AE1-9A63-92E1A3814FB6}" srcOrd="15" destOrd="0" presId="urn:microsoft.com/office/officeart/2005/8/layout/radial6"/>
    <dgm:cxn modelId="{4B374863-9F45-4D24-9168-C121AE49416A}" type="presParOf" srcId="{35F5531E-F359-4346-8507-F036222D1A2A}" destId="{BDB7EEE9-25ED-419B-A759-3A162B041C09}" srcOrd="16" destOrd="0" presId="urn:microsoft.com/office/officeart/2005/8/layout/radial6"/>
    <dgm:cxn modelId="{C12D083A-1067-4064-AFAB-D7C9D41B1A93}" type="presParOf" srcId="{35F5531E-F359-4346-8507-F036222D1A2A}" destId="{D930E756-A268-4B76-ACC7-BF6E4FB4B354}" srcOrd="17" destOrd="0" presId="urn:microsoft.com/office/officeart/2005/8/layout/radial6"/>
    <dgm:cxn modelId="{959DAF31-640D-4CBA-8C00-0AA517F5BA63}" type="presParOf" srcId="{35F5531E-F359-4346-8507-F036222D1A2A}" destId="{5511014D-259A-49F4-994F-DF81CF4395B7}" srcOrd="18" destOrd="0" presId="urn:microsoft.com/office/officeart/2005/8/layout/radial6"/>
    <dgm:cxn modelId="{93BCFC0A-3A9E-4EBF-AB57-6D4AEF6F3A99}" type="presParOf" srcId="{35F5531E-F359-4346-8507-F036222D1A2A}" destId="{59882175-87FA-438C-84A5-B215D2540748}" srcOrd="19" destOrd="0" presId="urn:microsoft.com/office/officeart/2005/8/layout/radial6"/>
    <dgm:cxn modelId="{9DCC1F21-6A5D-4994-9FD6-A7428280844B}" type="presParOf" srcId="{35F5531E-F359-4346-8507-F036222D1A2A}" destId="{2DDA2EA2-D808-43C2-8A8D-F4DB44564F0F}" srcOrd="20" destOrd="0" presId="urn:microsoft.com/office/officeart/2005/8/layout/radial6"/>
    <dgm:cxn modelId="{A9D8BC5C-5D39-4AF8-9340-2BDCE1D50147}" type="presParOf" srcId="{35F5531E-F359-4346-8507-F036222D1A2A}" destId="{D47197BF-7CDC-4A08-A9FB-14F0E3D19D98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47197BF-7CDC-4A08-A9FB-14F0E3D19D98}">
      <dsp:nvSpPr>
        <dsp:cNvPr id="0" name=""/>
        <dsp:cNvSpPr/>
      </dsp:nvSpPr>
      <dsp:spPr>
        <a:xfrm>
          <a:off x="1873955" y="458205"/>
          <a:ext cx="3734844" cy="3734844"/>
        </a:xfrm>
        <a:prstGeom prst="blockArc">
          <a:avLst>
            <a:gd name="adj1" fmla="val 13117988"/>
            <a:gd name="adj2" fmla="val 16608872"/>
            <a:gd name="adj3" fmla="val 39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11014D-259A-49F4-994F-DF81CF4395B7}">
      <dsp:nvSpPr>
        <dsp:cNvPr id="0" name=""/>
        <dsp:cNvSpPr/>
      </dsp:nvSpPr>
      <dsp:spPr>
        <a:xfrm>
          <a:off x="1935311" y="376900"/>
          <a:ext cx="3734844" cy="3734844"/>
        </a:xfrm>
        <a:prstGeom prst="blockArc">
          <a:avLst>
            <a:gd name="adj1" fmla="val 9519522"/>
            <a:gd name="adj2" fmla="val 12926723"/>
            <a:gd name="adj3" fmla="val 39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3BFD5B-432B-4AE1-9A63-92E1A3814FB6}">
      <dsp:nvSpPr>
        <dsp:cNvPr id="0" name=""/>
        <dsp:cNvSpPr/>
      </dsp:nvSpPr>
      <dsp:spPr>
        <a:xfrm>
          <a:off x="1959667" y="442956"/>
          <a:ext cx="3734844" cy="3734844"/>
        </a:xfrm>
        <a:prstGeom prst="blockArc">
          <a:avLst>
            <a:gd name="adj1" fmla="val 6807763"/>
            <a:gd name="adj2" fmla="val 9651714"/>
            <a:gd name="adj3" fmla="val 39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773A87-5022-4D3A-9495-09C4164D4A7C}">
      <dsp:nvSpPr>
        <dsp:cNvPr id="0" name=""/>
        <dsp:cNvSpPr/>
      </dsp:nvSpPr>
      <dsp:spPr>
        <a:xfrm>
          <a:off x="2236406" y="592530"/>
          <a:ext cx="3734844" cy="3734844"/>
        </a:xfrm>
        <a:prstGeom prst="blockArc">
          <a:avLst>
            <a:gd name="adj1" fmla="val 3400888"/>
            <a:gd name="adj2" fmla="val 7399112"/>
            <a:gd name="adj3" fmla="val 39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FC5BD82-03AA-4771-8CF9-574E0DCA096D}">
      <dsp:nvSpPr>
        <dsp:cNvPr id="0" name=""/>
        <dsp:cNvSpPr/>
      </dsp:nvSpPr>
      <dsp:spPr>
        <a:xfrm>
          <a:off x="2632050" y="396206"/>
          <a:ext cx="3734844" cy="3734844"/>
        </a:xfrm>
        <a:prstGeom prst="blockArc">
          <a:avLst>
            <a:gd name="adj1" fmla="val 816913"/>
            <a:gd name="adj2" fmla="val 4232165"/>
            <a:gd name="adj3" fmla="val 39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D803E-FE00-4AE3-B7F4-60C2DB32CE10}">
      <dsp:nvSpPr>
        <dsp:cNvPr id="0" name=""/>
        <dsp:cNvSpPr/>
      </dsp:nvSpPr>
      <dsp:spPr>
        <a:xfrm>
          <a:off x="2590752" y="634637"/>
          <a:ext cx="3734844" cy="3734844"/>
        </a:xfrm>
        <a:prstGeom prst="blockArc">
          <a:avLst>
            <a:gd name="adj1" fmla="val 18833307"/>
            <a:gd name="adj2" fmla="val 362258"/>
            <a:gd name="adj3" fmla="val 39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FD9AEB-A783-4507-ACDB-EC26B3E655AB}">
      <dsp:nvSpPr>
        <dsp:cNvPr id="0" name=""/>
        <dsp:cNvSpPr/>
      </dsp:nvSpPr>
      <dsp:spPr>
        <a:xfrm>
          <a:off x="2416949" y="441933"/>
          <a:ext cx="3734844" cy="3734844"/>
        </a:xfrm>
        <a:prstGeom prst="blockArc">
          <a:avLst>
            <a:gd name="adj1" fmla="val 15585155"/>
            <a:gd name="adj2" fmla="val 19320940"/>
            <a:gd name="adj3" fmla="val 39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7840D-14B2-4231-ADC9-2C83AB2D9A66}">
      <dsp:nvSpPr>
        <dsp:cNvPr id="0" name=""/>
        <dsp:cNvSpPr/>
      </dsp:nvSpPr>
      <dsp:spPr>
        <a:xfrm>
          <a:off x="3383161" y="1684793"/>
          <a:ext cx="1445158" cy="144515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Всего расходов 6147,1 тыс.рублей</a:t>
          </a:r>
          <a:endParaRPr lang="ru-RU" sz="1600" kern="1200" dirty="0"/>
        </a:p>
      </dsp:txBody>
      <dsp:txXfrm>
        <a:off x="3383161" y="1684793"/>
        <a:ext cx="1445158" cy="1445158"/>
      </dsp:txXfrm>
    </dsp:sp>
    <dsp:sp modelId="{744D3DF5-B191-434D-AA0A-F02158859C31}">
      <dsp:nvSpPr>
        <dsp:cNvPr id="0" name=""/>
        <dsp:cNvSpPr/>
      </dsp:nvSpPr>
      <dsp:spPr>
        <a:xfrm>
          <a:off x="3165959" y="1753"/>
          <a:ext cx="1585355" cy="10116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«Управление муниципальными финансами»-3029,5 тыс.руб.</a:t>
          </a:r>
        </a:p>
      </dsp:txBody>
      <dsp:txXfrm>
        <a:off x="3165959" y="1753"/>
        <a:ext cx="1585355" cy="1011610"/>
      </dsp:txXfrm>
    </dsp:sp>
    <dsp:sp modelId="{74A46E9A-2FBA-4A56-8066-8F4CE1FD04A3}">
      <dsp:nvSpPr>
        <dsp:cNvPr id="0" name=""/>
        <dsp:cNvSpPr/>
      </dsp:nvSpPr>
      <dsp:spPr>
        <a:xfrm>
          <a:off x="4967341" y="676666"/>
          <a:ext cx="1520380" cy="10116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«Муниципальная политика»-59,6 тыс.руб.</a:t>
          </a:r>
          <a:endParaRPr lang="ru-RU" sz="800" kern="1200" dirty="0"/>
        </a:p>
      </dsp:txBody>
      <dsp:txXfrm>
        <a:off x="4967341" y="676666"/>
        <a:ext cx="1520380" cy="1011610"/>
      </dsp:txXfrm>
    </dsp:sp>
    <dsp:sp modelId="{F5F6305C-8220-414C-94A9-365A8052785C}">
      <dsp:nvSpPr>
        <dsp:cNvPr id="0" name=""/>
        <dsp:cNvSpPr/>
      </dsp:nvSpPr>
      <dsp:spPr>
        <a:xfrm>
          <a:off x="5384566" y="2188842"/>
          <a:ext cx="1788912" cy="10116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«Защита населения и территории от чрезвычайных ситуаций ,обеспечение пожарной безопасности и безопасности людей на водных объектах»-126,3 тыс.руб.</a:t>
          </a:r>
          <a:endParaRPr lang="ru-RU" sz="800" kern="1200" dirty="0"/>
        </a:p>
      </dsp:txBody>
      <dsp:txXfrm>
        <a:off x="5384566" y="2188842"/>
        <a:ext cx="1788912" cy="1011610"/>
      </dsp:txXfrm>
    </dsp:sp>
    <dsp:sp modelId="{A1C770F6-20B6-4858-B4E1-AF6B030C8131}">
      <dsp:nvSpPr>
        <dsp:cNvPr id="0" name=""/>
        <dsp:cNvSpPr/>
      </dsp:nvSpPr>
      <dsp:spPr>
        <a:xfrm>
          <a:off x="4463284" y="3484189"/>
          <a:ext cx="1292605" cy="10116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«Развитие транспортной системы»-659,3 тыс.руб.</a:t>
          </a:r>
          <a:endParaRPr lang="ru-RU" sz="800" kern="1200" dirty="0"/>
        </a:p>
      </dsp:txBody>
      <dsp:txXfrm>
        <a:off x="4463284" y="3484189"/>
        <a:ext cx="1292605" cy="1011610"/>
      </dsp:txXfrm>
    </dsp:sp>
    <dsp:sp modelId="{571C4745-3213-43E2-B0AE-09733A605034}">
      <dsp:nvSpPr>
        <dsp:cNvPr id="0" name=""/>
        <dsp:cNvSpPr/>
      </dsp:nvSpPr>
      <dsp:spPr>
        <a:xfrm>
          <a:off x="2375047" y="3484189"/>
          <a:ext cx="1446047" cy="10116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«Благоустройство территории и </a:t>
          </a:r>
          <a:r>
            <a:rPr lang="ru-RU" sz="800" kern="1200" dirty="0" err="1" smtClean="0"/>
            <a:t>жилищно</a:t>
          </a:r>
          <a:r>
            <a:rPr lang="ru-RU" sz="800" kern="1200" dirty="0" smtClean="0"/>
            <a:t> –коммунальное хозяйство»-814,8 тыс.руб.</a:t>
          </a:r>
          <a:endParaRPr lang="ru-RU" sz="800" kern="1200" dirty="0"/>
        </a:p>
      </dsp:txBody>
      <dsp:txXfrm>
        <a:off x="2375047" y="3484189"/>
        <a:ext cx="1446047" cy="1011610"/>
      </dsp:txXfrm>
    </dsp:sp>
    <dsp:sp modelId="{BDB7EEE9-25ED-419B-A759-3A162B041C09}">
      <dsp:nvSpPr>
        <dsp:cNvPr id="0" name=""/>
        <dsp:cNvSpPr/>
      </dsp:nvSpPr>
      <dsp:spPr>
        <a:xfrm>
          <a:off x="1438951" y="2404861"/>
          <a:ext cx="1316662" cy="10116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«Развитие культуры» 1457,6 тыс.руб.</a:t>
          </a:r>
          <a:endParaRPr lang="ru-RU" sz="800" kern="1200" dirty="0"/>
        </a:p>
      </dsp:txBody>
      <dsp:txXfrm>
        <a:off x="1438951" y="2404861"/>
        <a:ext cx="1316662" cy="1011610"/>
      </dsp:txXfrm>
    </dsp:sp>
    <dsp:sp modelId="{59882175-87FA-438C-84A5-B215D2540748}">
      <dsp:nvSpPr>
        <dsp:cNvPr id="0" name=""/>
        <dsp:cNvSpPr/>
      </dsp:nvSpPr>
      <dsp:spPr>
        <a:xfrm>
          <a:off x="1582954" y="676669"/>
          <a:ext cx="1456233" cy="101161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800" kern="1200" dirty="0" smtClean="0"/>
            <a:t>«Развитие физической культуры и спорта»-фактических расходов не было</a:t>
          </a:r>
          <a:endParaRPr lang="ru-RU" sz="800" kern="1200" dirty="0"/>
        </a:p>
      </dsp:txBody>
      <dsp:txXfrm>
        <a:off x="1582954" y="676669"/>
        <a:ext cx="1456233" cy="10116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0.3425</cdr:x>
      <cdr:y>0.88293</cdr:y>
    </cdr:from>
    <cdr:to>
      <cdr:x>0.72837</cdr:x>
      <cdr:y>0.98786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31840" y="4617000"/>
          <a:ext cx="3528395" cy="548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/>
            <a:t>Итого </a:t>
          </a:r>
          <a:r>
            <a:rPr lang="ru-RU" sz="1400" b="1" dirty="0" smtClean="0"/>
            <a:t>расходов-10325,1 тыс.рублей</a:t>
          </a:r>
          <a:endParaRPr lang="ru-RU" sz="1400" b="1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31555DB1-8736-42A3-B48D-2B08FB93332A}" type="datetimeFigureOut">
              <a:rPr lang="ru-RU" smtClean="0"/>
              <a:pPr/>
              <a:t>04.05.2015</a:t>
            </a:fld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5400D380-E0D7-4EB1-B91E-BFCC7DA7F29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3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0BDB199F-A56C-4049-BA04-1447030960FF}" type="datetimeFigureOut">
              <a:rPr/>
              <a:pPr/>
              <a:t>6/28/2006</a:t>
            </a:fld>
            <a:endParaRPr lang="ru-RU"/>
          </a:p>
        </p:txBody>
      </p:sp>
      <p:sp>
        <p:nvSpPr>
          <p:cNvPr id="4" name="Rectangle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anchor="ctr"/>
          <a:lstStyle>
            <a:extLst/>
          </a:lstStyle>
          <a:p>
            <a:endParaRPr lang="ru-RU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endParaRPr lang="ru-RU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/>
          <a:lstStyle>
            <a:extLst/>
          </a:lstStyle>
          <a:p>
            <a:fld id="{B3A019F3-8596-4028-9847-CBD3A185B07A}" type="slidenum">
              <a:rPr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ru-RU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B3A019F3-8596-4028-9847-CBD3A185B07A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r"/>
            <a:fld id="{CCD717AA-EA39-47F3-8A0A-15B3575EDB53}" type="datetime1">
              <a:rPr lang="ru-RU" smtClean="0"/>
              <a:pPr algn="r"/>
              <a:t>04.05.2015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04.05.2015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04.05.2015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04.05.2015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04.05.2015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algn="r"/>
            <a:fld id="{CCD717AA-EA39-47F3-8A0A-15B3575EDB53}" type="datetime1">
              <a:rPr lang="ru-RU" smtClean="0"/>
              <a:pPr algn="r"/>
              <a:t>04.05.2015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algn="r"/>
            <a:fld id="{CCD717AA-EA39-47F3-8A0A-15B3575EDB53}" type="datetime1">
              <a:rPr lang="ru-RU" smtClean="0"/>
              <a:pPr algn="r"/>
              <a:t>04.05.2015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04.05.2015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04.05.2015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CCD717AA-EA39-47F3-8A0A-15B3575EDB53}" type="datetime1">
              <a:rPr lang="ru-RU" smtClean="0"/>
              <a:pPr algn="r"/>
              <a:t>04.05.2015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algn="r"/>
            <a:fld id="{CCD717AA-EA39-47F3-8A0A-15B3575EDB53}" type="datetime1">
              <a:rPr lang="ru-RU" smtClean="0"/>
              <a:pPr algn="r"/>
              <a:t>04.05.2015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/>
            <a:fld id="{CCD717AA-EA39-47F3-8A0A-15B3575EDB53}" type="datetime1">
              <a:rPr lang="ru-RU" smtClean="0"/>
              <a:pPr algn="r"/>
              <a:t>04.05.2015</a:t>
            </a:fld>
            <a:endParaRPr kumimoji="0" lang="ru-RU" sz="1000">
              <a:solidFill>
                <a:schemeClr val="tx1">
                  <a:tint val="65000"/>
                </a:scheme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ru-RU" sz="1000">
              <a:solidFill>
                <a:sysClr val="windowText" lastClr="0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r"/>
            <a:fld id="{256D3EEF-DE4E-429D-8EC4-DDC531AFF587}" type="slidenum">
              <a:rPr kumimoji="0" lang="ru-RU" sz="1000" smtClean="0"/>
              <a:pPr algn="r"/>
              <a:t>‹#›</a:t>
            </a:fld>
            <a:endParaRPr kumimoji="0" lang="ru-RU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9" r:id="rId1"/>
    <p:sldLayoutId id="2147483990" r:id="rId2"/>
    <p:sldLayoutId id="2147483991" r:id="rId3"/>
    <p:sldLayoutId id="2147483992" r:id="rId4"/>
    <p:sldLayoutId id="2147483993" r:id="rId5"/>
    <p:sldLayoutId id="2147483994" r:id="rId6"/>
    <p:sldLayoutId id="2147483995" r:id="rId7"/>
    <p:sldLayoutId id="2147483996" r:id="rId8"/>
    <p:sldLayoutId id="2147483997" r:id="rId9"/>
    <p:sldLayoutId id="2147483998" r:id="rId10"/>
    <p:sldLayoutId id="2147483999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ctrTitle"/>
          </p:nvPr>
        </p:nvSpPr>
        <p:spPr>
          <a:xfrm>
            <a:off x="251520" y="1340768"/>
            <a:ext cx="7239000" cy="2448272"/>
          </a:xfrm>
        </p:spPr>
        <p:txBody>
          <a:bodyPr>
            <a:normAutofit/>
          </a:bodyPr>
          <a:lstStyle>
            <a:extLst/>
          </a:lstStyle>
          <a:p>
            <a:r>
              <a:rPr lang="ru-RU" sz="2800" dirty="0" smtClean="0"/>
              <a:t>Отчет об исполнении бюджета</a:t>
            </a:r>
            <a:br>
              <a:rPr lang="ru-RU" sz="2800" dirty="0" smtClean="0"/>
            </a:br>
            <a:r>
              <a:rPr lang="ru-RU" sz="2800" dirty="0" smtClean="0"/>
              <a:t>Ковалевского сельского поселения </a:t>
            </a:r>
            <a:r>
              <a:rPr lang="ru-RU" sz="2800" dirty="0" err="1" smtClean="0"/>
              <a:t>Красносулинского</a:t>
            </a:r>
            <a:r>
              <a:rPr lang="ru-RU" sz="2800" dirty="0" smtClean="0"/>
              <a:t> района</a:t>
            </a:r>
            <a:br>
              <a:rPr lang="ru-RU" sz="2800" dirty="0" smtClean="0"/>
            </a:br>
            <a:r>
              <a:rPr lang="ru-RU" sz="2800" dirty="0" smtClean="0"/>
              <a:t>За 2014 год.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35816" cy="118417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Доля расходов в рамках муниципальных программ в общем объеме расходов в 2014 году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0" y="1692300"/>
          <a:ext cx="9144000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Итоги исполнения бюджета поселения за 2014 год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 rot="16200000">
            <a:off x="-232501" y="4201053"/>
            <a:ext cx="18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тыс. рублей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Доходы бюджета Ковалевского      сельского поселения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Налоговые и неналоговые доходы бюджета  поселения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доходов бюджета поселения за 2014 год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0" y="1628800"/>
          <a:ext cx="9144000" cy="52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>
            <a:off x="2339752" y="2276872"/>
            <a:ext cx="144016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2987824" y="1844824"/>
            <a:ext cx="288032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V="1">
            <a:off x="3635896" y="6093296"/>
            <a:ext cx="144016" cy="21602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Расходы бюджета Ковалевского сельского поселения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1560" y="1700808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доходов бюджета поселения за 2014 год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1"/>
          </p:nvPr>
        </p:nvGraphicFramePr>
        <p:xfrm>
          <a:off x="0" y="1412776"/>
          <a:ext cx="9144000" cy="5445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Динамика исполнения расходов на культуру  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1560" y="1700808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271405" y="4273211"/>
            <a:ext cx="13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тыс. рублей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7848872" cy="1196752"/>
          </a:xfrm>
        </p:spPr>
        <p:txBody>
          <a:bodyPr>
            <a:noAutofit/>
          </a:bodyPr>
          <a:lstStyle/>
          <a:p>
            <a:r>
              <a:rPr lang="ru-RU" sz="2800" dirty="0" smtClean="0"/>
              <a:t>Расходы в рамках муниципальных программ Ковалевского сельского поселения за 2014 год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</a:majorFont>
      <a:minorFont>
        <a:latin typeface="Calibri"/>
        <a:ea typeface=""/>
        <a:cs typeface=""/>
        <a:font script="Grek" typeface=""/>
        <a:font script="Cyrl"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8000"/>
                <a:satMod val="300000"/>
              </a:schemeClr>
            </a:gs>
            <a:gs pos="25000">
              <a:schemeClr val="phClr">
                <a:tint val="37000"/>
                <a:shade val="98000"/>
                <a:satMod val="300000"/>
              </a:schemeClr>
            </a:gs>
            <a:gs pos="100000">
              <a:schemeClr val="phClr">
                <a:tint val="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5000"/>
                <a:satMod val="160000"/>
              </a:schemeClr>
            </a:gs>
            <a:gs pos="62000">
              <a:schemeClr val="phClr">
                <a:satMod val="125000"/>
              </a:schemeClr>
            </a:gs>
            <a:gs pos="100000">
              <a:schemeClr val="phClr">
                <a:tint val="80000"/>
                <a:satMod val="140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45882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/>
            </a:contourClr>
          </a:sp3d>
        </a:effectStyle>
        <a:effectStyle>
          <a:effectLst>
            <a:reflection blurRad="12700" stA="25000" endPos="28000" dist="38100" dir="5400000" sy="-10000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75000"/>
                <a:satMod val="250000"/>
              </a:schemeClr>
            </a:gs>
            <a:gs pos="20000">
              <a:schemeClr val="phClr">
                <a:shade val="85000"/>
                <a:satMod val="17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0000"/>
                <a:satMod val="145000"/>
              </a:schemeClr>
            </a:gs>
            <a:gs pos="30000">
              <a:schemeClr val="phClr">
                <a:shade val="65000"/>
                <a:satMod val="155000"/>
              </a:schemeClr>
            </a:gs>
            <a:gs pos="100000">
              <a:schemeClr val="phClr">
                <a:tint val="6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200</Words>
  <Application>Microsoft Office PowerPoint</Application>
  <PresentationFormat>Экран (4:3)</PresentationFormat>
  <Paragraphs>42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Обычная</vt:lpstr>
      <vt:lpstr>Отчет об исполнении бюджета Ковалевского сельского поселения Красносулинского района За 2014 год.</vt:lpstr>
      <vt:lpstr>Итоги исполнения бюджета поселения за 2014 год</vt:lpstr>
      <vt:lpstr>Доходы бюджета Ковалевского      сельского поселения </vt:lpstr>
      <vt:lpstr>Налоговые и неналоговые доходы бюджета  поселения </vt:lpstr>
      <vt:lpstr>Структура доходов бюджета поселения за 2014 год</vt:lpstr>
      <vt:lpstr>Расходы бюджета Ковалевского сельского поселения </vt:lpstr>
      <vt:lpstr>Структура доходов бюджета поселения за 2014 год</vt:lpstr>
      <vt:lpstr>Динамика исполнения расходов на культуру  </vt:lpstr>
      <vt:lpstr>Расходы в рамках муниципальных программ Ковалевского сельского поселения за 2014 год</vt:lpstr>
      <vt:lpstr>Доля расходов в рамках муниципальных программ в общем объеме расходов в 2014 году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2015-05-01T20:09:14Z</dcterms:created>
  <dcterms:modified xsi:type="dcterms:W3CDTF">2015-05-04T09:37:36Z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1049</vt:i4>
  </property>
  <property fmtid="{D5CDD505-2E9C-101B-9397-08002B2CF9AE}" pid="3" name="_Version">
    <vt:lpwstr>12.0.4518</vt:lpwstr>
  </property>
</Properties>
</file>