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4"/>
  </p:notesMasterIdLst>
  <p:sldIdLst>
    <p:sldId id="285" r:id="rId2"/>
    <p:sldId id="258" r:id="rId3"/>
    <p:sldId id="269" r:id="rId4"/>
    <p:sldId id="257" r:id="rId5"/>
    <p:sldId id="259" r:id="rId6"/>
    <p:sldId id="260" r:id="rId7"/>
    <p:sldId id="261" r:id="rId8"/>
    <p:sldId id="262" r:id="rId9"/>
    <p:sldId id="272" r:id="rId10"/>
    <p:sldId id="263" r:id="rId11"/>
    <p:sldId id="273" r:id="rId12"/>
    <p:sldId id="274" r:id="rId13"/>
    <p:sldId id="275" r:id="rId14"/>
    <p:sldId id="276" r:id="rId15"/>
    <p:sldId id="277" r:id="rId16"/>
    <p:sldId id="266" r:id="rId17"/>
    <p:sldId id="280" r:id="rId18"/>
    <p:sldId id="281" r:id="rId19"/>
    <p:sldId id="267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всего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21050.400000000001</c:v>
                </c:pt>
                <c:pt idx="1">
                  <c:v>15042.19</c:v>
                </c:pt>
                <c:pt idx="2">
                  <c:v>34115.199999999997</c:v>
                </c:pt>
                <c:pt idx="3">
                  <c:v>42398.8</c:v>
                </c:pt>
                <c:pt idx="4">
                  <c:v>9104.5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93760"/>
        <c:axId val="41095552"/>
        <c:axId val="0"/>
      </c:bar3DChart>
      <c:catAx>
        <c:axId val="4109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095552"/>
        <c:crosses val="autoZero"/>
        <c:auto val="1"/>
        <c:lblAlgn val="ctr"/>
        <c:lblOffset val="100"/>
        <c:noMultiLvlLbl val="0"/>
      </c:catAx>
      <c:valAx>
        <c:axId val="4109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09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2021 года</c:v>
                </c:pt>
                <c:pt idx="1">
                  <c:v>план 2022 года</c:v>
                </c:pt>
                <c:pt idx="2">
                  <c:v>план 2023 года</c:v>
                </c:pt>
                <c:pt idx="3">
                  <c:v>план 2024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1812.2</c:v>
                </c:pt>
                <c:pt idx="1">
                  <c:v>2549.8000000000002</c:v>
                </c:pt>
                <c:pt idx="2" formatCode="0.0">
                  <c:v>2645.6</c:v>
                </c:pt>
                <c:pt idx="3">
                  <c:v>2748.1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1126912"/>
        <c:axId val="41140992"/>
        <c:axId val="0"/>
      </c:bar3DChart>
      <c:catAx>
        <c:axId val="4112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140992"/>
        <c:crosses val="autoZero"/>
        <c:auto val="1"/>
        <c:lblAlgn val="ctr"/>
        <c:lblOffset val="100"/>
        <c:noMultiLvlLbl val="0"/>
      </c:catAx>
      <c:valAx>
        <c:axId val="411409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12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03781394829731"/>
          <c:y val="0.50925245218636961"/>
          <c:w val="0.19816436070604004"/>
          <c:h val="7.45301801170782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77421218609614E-2"/>
          <c:y val="0.18786140164320367"/>
          <c:w val="0.5435429874885116"/>
          <c:h val="0.727761289310006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- 639,3</c:v>
                </c:pt>
                <c:pt idx="1">
                  <c:v>Налоги на совокупный доход - 10,6</c:v>
                </c:pt>
                <c:pt idx="2">
                  <c:v>Налог на имущество - 1899,1</c:v>
                </c:pt>
                <c:pt idx="3">
                  <c:v>Неналоговые доходы - 0,8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639.29999999999995</c:v>
                </c:pt>
                <c:pt idx="1">
                  <c:v>10.6</c:v>
                </c:pt>
                <c:pt idx="2">
                  <c:v>1899.1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тыс.рублей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Налог на доходы физических лиц - 639,3</c:v>
                </c:pt>
                <c:pt idx="1">
                  <c:v>Налоги на совокупный доход - 10,6</c:v>
                </c:pt>
                <c:pt idx="2">
                  <c:v>Налог на имущество - 1899,1</c:v>
                </c:pt>
                <c:pt idx="3">
                  <c:v>Неналоговые доходы - 0,8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5.9490796746756988E-2</c:v>
                </c:pt>
                <c:pt idx="1">
                  <c:v>9.8639519085816363E-4</c:v>
                </c:pt>
                <c:pt idx="2">
                  <c:v>0.17672293461874894</c:v>
                </c:pt>
                <c:pt idx="3">
                  <c:v>7.4444920064767084E-5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20040297993"/>
          <c:y val="7.5522361175441324E-2"/>
          <c:w val="0.32932431556645758"/>
          <c:h val="0.786563397717713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68013468013467E-2"/>
                  <c:y val="-0.2887704745462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784511784511816E-2"/>
                  <c:y val="-0.32620341909133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84511784511785E-2"/>
                  <c:y val="-0.28342245989304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505050505051125E-3"/>
                  <c:y val="-0.315508021390374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01010101010102E-2"/>
                  <c:y val="-0.30481304475977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538.1</c:v>
                </c:pt>
                <c:pt idx="1">
                  <c:v>549.20000000000005</c:v>
                </c:pt>
                <c:pt idx="2">
                  <c:v>639.29999999999995</c:v>
                </c:pt>
                <c:pt idx="3" formatCode="0.0">
                  <c:v>658.7</c:v>
                </c:pt>
                <c:pt idx="4">
                  <c:v>681.8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64512"/>
        <c:axId val="42070400"/>
        <c:axId val="0"/>
      </c:bar3DChart>
      <c:catAx>
        <c:axId val="4206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42070400"/>
        <c:crosses val="autoZero"/>
        <c:auto val="1"/>
        <c:lblAlgn val="ctr"/>
        <c:lblOffset val="100"/>
        <c:noMultiLvlLbl val="0"/>
      </c:catAx>
      <c:valAx>
        <c:axId val="420704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2064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</a:t>
            </a:r>
            <a:r>
              <a:rPr lang="ru-RU" dirty="0" smtClean="0"/>
              <a:t>расходов </a:t>
            </a:r>
            <a:r>
              <a:rPr lang="ru-RU" dirty="0"/>
              <a:t>бюджета Ковалевского сельского поселения в </a:t>
            </a:r>
            <a:r>
              <a:rPr lang="ru-RU" dirty="0" smtClean="0"/>
              <a:t>2022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endParaRPr lang="ru-RU" dirty="0"/>
          </a:p>
        </c:rich>
      </c:tx>
      <c:layout>
        <c:manualLayout>
          <c:xMode val="edge"/>
          <c:yMode val="edge"/>
          <c:x val="0.12497076023391814"/>
          <c:y val="4.409232307521386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2017 г</c:v>
                </c:pt>
              </c:strCache>
            </c:strRef>
          </c:tx>
          <c:dLbls>
            <c:dLbl>
              <c:idx val="3"/>
              <c:layout>
                <c:manualLayout>
                  <c:x val="4.0124269005847951E-2"/>
                  <c:y val="4.2112271616285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вопросы- 5090,40 тыс.руб.</c:v>
                </c:pt>
                <c:pt idx="1">
                  <c:v>Национальная безопасность и правоохранительная деятельность-25,0 тыс. рублей</c:v>
                </c:pt>
                <c:pt idx="2">
                  <c:v>Жилищно-коммунальное хозяйство-2900,3 тыс.руб</c:v>
                </c:pt>
                <c:pt idx="3">
                  <c:v>Образование-10,0 тыс.руб</c:v>
                </c:pt>
                <c:pt idx="4">
                  <c:v>Культура, кинематография-2186,1 тыс.руб</c:v>
                </c:pt>
                <c:pt idx="5">
                  <c:v>Физическая культура и спорт-10,0 тыс.руб</c:v>
                </c:pt>
                <c:pt idx="6">
                  <c:v>Национальная оборона -242,6 тыс.рублей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0%">
                  <c:v>0.44900000000000001</c:v>
                </c:pt>
                <c:pt idx="1">
                  <c:v>2.2000000000000001E-3</c:v>
                </c:pt>
                <c:pt idx="2" formatCode="0.00%">
                  <c:v>0.25580000000000003</c:v>
                </c:pt>
                <c:pt idx="3" formatCode="0.00%">
                  <c:v>1E-3</c:v>
                </c:pt>
                <c:pt idx="4" formatCode="0.00%">
                  <c:v>0.1928</c:v>
                </c:pt>
                <c:pt idx="5" formatCode="0.00%">
                  <c:v>5.0000000000000001E-3</c:v>
                </c:pt>
                <c:pt idx="6" formatCode="0.00%">
                  <c:v>2.1399999999999999E-2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257309941520466"/>
          <c:y val="0.14671633707365847"/>
          <c:w val="0.33771929824561403"/>
          <c:h val="0.79779665555262902"/>
        </c:manualLayout>
      </c:layout>
      <c:overlay val="0"/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4867927233256"/>
          <c:y val="2.623817088316887E-2"/>
          <c:w val="0.52808703131960122"/>
          <c:h val="0.806360445854274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Ковалевского сельского поселения, формируемые в рамках муниципальных программ Красносулинского района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4619883040935672E-3"/>
                  <c:y val="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2021 год проект</c:v>
                </c:pt>
                <c:pt idx="1">
                  <c:v>2022 год проект </c:v>
                </c:pt>
                <c:pt idx="2">
                  <c:v>2023 год проект</c:v>
                </c:pt>
                <c:pt idx="3">
                  <c:v>2024 год 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10166.1</c:v>
                </c:pt>
                <c:pt idx="1">
                  <c:v>33853.300000000003</c:v>
                </c:pt>
                <c:pt idx="2">
                  <c:v>41910.9</c:v>
                </c:pt>
                <c:pt idx="3">
                  <c:v>8374.2999999999993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расходы бюджета Ковалевского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2021 год проект</c:v>
                </c:pt>
                <c:pt idx="1">
                  <c:v>2022 год проект </c:v>
                </c:pt>
                <c:pt idx="2">
                  <c:v>2023 год проект</c:v>
                </c:pt>
                <c:pt idx="3">
                  <c:v>2024 год проект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580.1</c:v>
                </c:pt>
                <c:pt idx="1">
                  <c:v>261.89999999999998</c:v>
                </c:pt>
                <c:pt idx="2">
                  <c:v>487.9</c:v>
                </c:pt>
                <c:pt idx="3">
                  <c:v>730.2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301696"/>
        <c:axId val="42315776"/>
        <c:axId val="0"/>
      </c:bar3DChart>
      <c:catAx>
        <c:axId val="42301696"/>
        <c:scaling>
          <c:orientation val="minMax"/>
        </c:scaling>
        <c:delete val="0"/>
        <c:axPos val="b"/>
        <c:majorTickMark val="out"/>
        <c:minorTickMark val="none"/>
        <c:tickLblPos val="nextTo"/>
        <c:crossAx val="42315776"/>
        <c:crosses val="autoZero"/>
        <c:auto val="1"/>
        <c:lblAlgn val="ctr"/>
        <c:lblOffset val="100"/>
        <c:noMultiLvlLbl val="0"/>
      </c:catAx>
      <c:valAx>
        <c:axId val="4231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01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08640666840746"/>
          <c:y val="0.13177059928664642"/>
          <c:w val="0.33566233506904442"/>
          <c:h val="0.862812921284036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277048702245553E-2"/>
          <c:y val="9.517960990170346E-2"/>
          <c:w val="0.66330695405498552"/>
          <c:h val="0.803104832484174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факт 2020 г</c:v>
                </c:pt>
                <c:pt idx="1">
                  <c:v>факт 2021 г</c:v>
                </c:pt>
                <c:pt idx="2">
                  <c:v>план 2022 г</c:v>
                </c:pt>
                <c:pt idx="3">
                  <c:v>план 2023 г</c:v>
                </c:pt>
                <c:pt idx="4">
                  <c:v>план 2024 г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4153.6000000000004</c:v>
                </c:pt>
                <c:pt idx="1">
                  <c:v>2035.7</c:v>
                </c:pt>
                <c:pt idx="2">
                  <c:v>25877.9</c:v>
                </c:pt>
                <c:pt idx="3">
                  <c:v>37422.400000000001</c:v>
                </c:pt>
                <c:pt idx="4">
                  <c:v>1929.7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факт 2020 г</c:v>
                </c:pt>
                <c:pt idx="1">
                  <c:v>факт 2021 г</c:v>
                </c:pt>
                <c:pt idx="2">
                  <c:v>план 2022 г</c:v>
                </c:pt>
                <c:pt idx="3">
                  <c:v>план 2023 г</c:v>
                </c:pt>
                <c:pt idx="4">
                  <c:v>план 2024 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6100.7</c:v>
                </c:pt>
                <c:pt idx="1">
                  <c:v>2474.8000000000002</c:v>
                </c:pt>
                <c:pt idx="2">
                  <c:v>1247.3</c:v>
                </c:pt>
                <c:pt idx="3">
                  <c:v>205</c:v>
                </c:pt>
                <c:pt idx="4">
                  <c:v>1154.3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Основные приоритеты бюджетной политики: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наполняемость бюджета собственными доходами;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эффективное управление расходами;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Первоочередные задачи: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24AD9152-724D-4ADA-8E58-91C3C4A0F577}">
      <dgm:prSet/>
      <dgm:spPr/>
      <dgm:t>
        <a:bodyPr/>
        <a:lstStyle/>
        <a:p>
          <a:r>
            <a:rPr lang="ru-RU" dirty="0" smtClean="0"/>
            <a:t>предсказуемость и устойчивость бюджетной системы</a:t>
          </a:r>
          <a:endParaRPr lang="ru-RU" dirty="0"/>
        </a:p>
      </dgm:t>
    </dgm:pt>
    <dgm:pt modelId="{5BBCFE82-5E7E-40C6-8ED2-D267D5529CCB}" type="parTrans" cxnId="{CFED5F70-2879-48BC-BBE0-0A7111904C24}">
      <dgm:prSet/>
      <dgm:spPr/>
      <dgm:t>
        <a:bodyPr/>
        <a:lstStyle/>
        <a:p>
          <a:endParaRPr lang="ru-RU"/>
        </a:p>
      </dgm:t>
    </dgm:pt>
    <dgm:pt modelId="{D4E570FB-5B10-485B-A42C-CC860026A5A2}" type="sibTrans" cxnId="{CFED5F70-2879-48BC-BBE0-0A7111904C24}">
      <dgm:prSet/>
      <dgm:spPr/>
      <dgm:t>
        <a:bodyPr/>
        <a:lstStyle/>
        <a:p>
          <a:endParaRPr lang="ru-RU"/>
        </a:p>
      </dgm:t>
    </dgm:pt>
    <dgm:pt modelId="{096EE105-79CE-458E-AC6C-A0BEA4B6402E}">
      <dgm:prSet/>
      <dgm:spPr/>
      <dgm:t>
        <a:bodyPr/>
        <a:lstStyle/>
        <a:p>
          <a:r>
            <a:rPr lang="ru-RU" dirty="0" smtClean="0"/>
            <a:t>качественное и эффективное муниципальное управление</a:t>
          </a:r>
        </a:p>
      </dgm:t>
    </dgm:pt>
    <dgm:pt modelId="{14871E82-D6A8-4CEA-B9CB-FAED9EE3FB32}" type="parTrans" cxnId="{7D6989A6-0390-4B97-996C-92EEBF05B3C5}">
      <dgm:prSet/>
      <dgm:spPr/>
      <dgm:t>
        <a:bodyPr/>
        <a:lstStyle/>
        <a:p>
          <a:endParaRPr lang="ru-RU"/>
        </a:p>
      </dgm:t>
    </dgm:pt>
    <dgm:pt modelId="{E3557BC3-99A9-49D1-94BF-ADBE87487912}" type="sibTrans" cxnId="{7D6989A6-0390-4B97-996C-92EEBF05B3C5}">
      <dgm:prSet/>
      <dgm:spPr/>
      <dgm:t>
        <a:bodyPr/>
        <a:lstStyle/>
        <a:p>
          <a:endParaRPr lang="ru-RU"/>
        </a:p>
      </dgm:t>
    </dgm:pt>
    <dgm:pt modelId="{EAAC303C-C6CB-4CA3-BEFA-2A2B9425110F}">
      <dgm:prSet/>
      <dgm:spPr/>
      <dgm:t>
        <a:bodyPr/>
        <a:lstStyle/>
        <a:p>
          <a:r>
            <a:rPr lang="ru-RU" smtClean="0"/>
            <a:t>стабильность налоговых и неналоговых условий</a:t>
          </a:r>
        </a:p>
      </dgm:t>
    </dgm:pt>
    <dgm:pt modelId="{CFE4EAF0-A75D-47BE-B753-A795FFB5BE03}" type="parTrans" cxnId="{D55014A7-84C5-49BA-B8A1-8D722E71E0C7}">
      <dgm:prSet/>
      <dgm:spPr/>
      <dgm:t>
        <a:bodyPr/>
        <a:lstStyle/>
        <a:p>
          <a:endParaRPr lang="ru-RU"/>
        </a:p>
      </dgm:t>
    </dgm:pt>
    <dgm:pt modelId="{03F8831D-6159-40D9-BB9F-034551EC7103}" type="sibTrans" cxnId="{D55014A7-84C5-49BA-B8A1-8D722E71E0C7}">
      <dgm:prSet/>
      <dgm:spPr/>
      <dgm:t>
        <a:bodyPr/>
        <a:lstStyle/>
        <a:p>
          <a:endParaRPr lang="ru-RU"/>
        </a:p>
      </dgm:t>
    </dgm:pt>
    <dgm:pt modelId="{846992E7-03EA-4355-BB85-F907A4E8BE03}">
      <dgm:prSet/>
      <dgm:spPr/>
      <dgm:t>
        <a:bodyPr/>
        <a:lstStyle/>
        <a:p>
          <a:r>
            <a:rPr lang="ru-RU" dirty="0" smtClean="0"/>
            <a:t>инвестирование в человеческий капитал</a:t>
          </a:r>
        </a:p>
      </dgm:t>
    </dgm:pt>
    <dgm:pt modelId="{A630471E-F5C3-4006-83B4-019D4B5F60DC}" type="parTrans" cxnId="{94A302A4-A836-498F-B590-F2CB0F4AA2A3}">
      <dgm:prSet/>
      <dgm:spPr/>
      <dgm:t>
        <a:bodyPr/>
        <a:lstStyle/>
        <a:p>
          <a:endParaRPr lang="ru-RU"/>
        </a:p>
      </dgm:t>
    </dgm:pt>
    <dgm:pt modelId="{0E40C0A1-B089-40CE-B77E-917CF074E708}" type="sibTrans" cxnId="{94A302A4-A836-498F-B590-F2CB0F4AA2A3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A3419C3-4A48-4E8B-B46E-1686091677B4}" type="pres">
      <dgm:prSet presAssocID="{25FBCB80-1B2B-4948-ABBB-D350E7F0C8D5}" presName="parentText" presStyleLbl="node1" presStyleIdx="0" presStyleCnt="2" custScaleX="107099" custScaleY="89334" custLinFactNeighborX="-62101" custLinFactNeighborY="-38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2" custScaleX="92858" custScaleY="135420" custLinFactY="3389" custLinFactNeighborX="27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E986C5F-46E3-4F9D-94D1-37848C44EF22}" type="pres">
      <dgm:prSet presAssocID="{67B687C2-92A9-4881-B832-A1B541E4CF78}" presName="parentText" presStyleLbl="node1" presStyleIdx="1" presStyleCnt="2" custScaleX="106726" custScaleY="102592" custLinFactNeighborX="-45333" custLinFactNeighborY="275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2" custScaleX="92856" custScaleY="81662" custLinFactY="11178" custLinFactNeighborX="27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7D6989A6-0390-4B97-996C-92EEBF05B3C5}" srcId="{67B687C2-92A9-4881-B832-A1B541E4CF78}" destId="{096EE105-79CE-458E-AC6C-A0BEA4B6402E}" srcOrd="3" destOrd="0" parTransId="{14871E82-D6A8-4CEA-B9CB-FAED9EE3FB32}" sibTransId="{E3557BC3-99A9-49D1-94BF-ADBE87487912}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5F2306CE-5130-41E5-81C4-5399409FE5A7}" type="presOf" srcId="{24AD9152-724D-4ADA-8E58-91C3C4A0F577}" destId="{2516F808-8057-4FE7-8DDC-68DC8626B50D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10AECE6C-E44C-4749-8BA8-B8FB2AD09579}" type="presOf" srcId="{846992E7-03EA-4355-BB85-F907A4E8BE03}" destId="{2516F808-8057-4FE7-8DDC-68DC8626B50D}" srcOrd="0" destOrd="1" presId="urn:microsoft.com/office/officeart/2005/8/layout/list1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94A302A4-A836-498F-B590-F2CB0F4AA2A3}" srcId="{67B687C2-92A9-4881-B832-A1B541E4CF78}" destId="{846992E7-03EA-4355-BB85-F907A4E8BE03}" srcOrd="1" destOrd="0" parTransId="{A630471E-F5C3-4006-83B4-019D4B5F60DC}" sibTransId="{0E40C0A1-B089-40CE-B77E-917CF074E708}"/>
    <dgm:cxn modelId="{5EDBFA86-9D47-453B-8D89-B9F6CE7AB86A}" type="presOf" srcId="{096EE105-79CE-458E-AC6C-A0BEA4B6402E}" destId="{2516F808-8057-4FE7-8DDC-68DC8626B50D}" srcOrd="0" destOrd="3" presId="urn:microsoft.com/office/officeart/2005/8/layout/list1"/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CFED5F70-2879-48BC-BBE0-0A7111904C24}" srcId="{67B687C2-92A9-4881-B832-A1B541E4CF78}" destId="{24AD9152-724D-4ADA-8E58-91C3C4A0F577}" srcOrd="0" destOrd="0" parTransId="{5BBCFE82-5E7E-40C6-8ED2-D267D5529CCB}" sibTransId="{D4E570FB-5B10-485B-A42C-CC860026A5A2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D55014A7-84C5-49BA-B8A1-8D722E71E0C7}" srcId="{67B687C2-92A9-4881-B832-A1B541E4CF78}" destId="{EAAC303C-C6CB-4CA3-BEFA-2A2B9425110F}" srcOrd="2" destOrd="0" parTransId="{CFE4EAF0-A75D-47BE-B753-A795FFB5BE03}" sibTransId="{03F8831D-6159-40D9-BB9F-034551EC7103}"/>
    <dgm:cxn modelId="{5D9C240A-6569-4108-8227-1BF98DAEC157}" type="presOf" srcId="{EAAC303C-C6CB-4CA3-BEFA-2A2B9425110F}" destId="{2516F808-8057-4FE7-8DDC-68DC8626B50D}" srcOrd="0" destOrd="2" presId="urn:microsoft.com/office/officeart/2005/8/layout/list1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234720" y="609098"/>
          <a:ext cx="7974993" cy="22523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416560" rIns="6665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наполняемость бюджета собственными доходами;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эффективное управление расходами;</a:t>
          </a:r>
          <a:endParaRPr lang="ru-RU" sz="2000" kern="1200" dirty="0"/>
        </a:p>
      </dsp:txBody>
      <dsp:txXfrm>
        <a:off x="234720" y="609098"/>
        <a:ext cx="7974993" cy="2252305"/>
      </dsp:txXfrm>
    </dsp:sp>
    <dsp:sp modelId="{AA3419C3-4A48-4E8B-B46E-1686091677B4}">
      <dsp:nvSpPr>
        <dsp:cNvPr id="0" name=""/>
        <dsp:cNvSpPr/>
      </dsp:nvSpPr>
      <dsp:spPr>
        <a:xfrm>
          <a:off x="162745" y="0"/>
          <a:ext cx="6438644" cy="632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Основные приоритеты бюджетной политики:</a:t>
          </a:r>
          <a:endParaRPr lang="ru-RU" sz="2000" kern="1200" dirty="0"/>
        </a:p>
      </dsp:txBody>
      <dsp:txXfrm>
        <a:off x="193641" y="30896"/>
        <a:ext cx="6376852" cy="571121"/>
      </dsp:txXfrm>
    </dsp:sp>
    <dsp:sp modelId="{2516F808-8057-4FE7-8DDC-68DC8626B50D}">
      <dsp:nvSpPr>
        <dsp:cNvPr id="0" name=""/>
        <dsp:cNvSpPr/>
      </dsp:nvSpPr>
      <dsp:spPr>
        <a:xfrm>
          <a:off x="234720" y="3322102"/>
          <a:ext cx="7974821" cy="2222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416560" rIns="6665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предсказуемость и устойчивость бюджетной системы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инвестирование в человеческий капитал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стабильность налоговых и неналоговых условий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качественное и эффективное муниципальное управление</a:t>
          </a:r>
        </a:p>
      </dsp:txBody>
      <dsp:txXfrm>
        <a:off x="234720" y="3322102"/>
        <a:ext cx="7974821" cy="2222512"/>
      </dsp:txXfrm>
    </dsp:sp>
    <dsp:sp modelId="{AE986C5F-46E3-4F9D-94D1-37848C44EF22}">
      <dsp:nvSpPr>
        <dsp:cNvPr id="0" name=""/>
        <dsp:cNvSpPr/>
      </dsp:nvSpPr>
      <dsp:spPr>
        <a:xfrm>
          <a:off x="234750" y="3000571"/>
          <a:ext cx="6416220" cy="726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Первоочередные задачи:</a:t>
          </a:r>
          <a:endParaRPr lang="ru-RU" sz="2000" kern="1200" dirty="0"/>
        </a:p>
      </dsp:txBody>
      <dsp:txXfrm>
        <a:off x="270232" y="3036053"/>
        <a:ext cx="6345256" cy="65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2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5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IMG-20220112-WA0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397" y="-435608"/>
            <a:ext cx="9829800" cy="737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59550" y="-29276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anose="03020402040406030203" pitchFamily="66" charset="-78"/>
              </a:rPr>
              <a:t>БЮДЖЕТ</a:t>
            </a:r>
            <a:endParaRPr lang="ru-RU" sz="4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76672"/>
            <a:ext cx="4572000" cy="235756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На 2022 </a:t>
            </a: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год 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и плановый </a:t>
            </a: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период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2023-2024 </a:t>
            </a: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годов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</a:endParaRP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Ковалевского сельского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поселения </a:t>
            </a:r>
            <a:r>
              <a:rPr lang="ru-RU" sz="2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Красносулинского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района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  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1697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856235"/>
              </p:ext>
            </p:extLst>
          </p:nvPr>
        </p:nvGraphicFramePr>
        <p:xfrm>
          <a:off x="539552" y="1124744"/>
          <a:ext cx="7975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35696" y="404664"/>
            <a:ext cx="5238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Динамика доходов бюджета поселения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7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736970" cy="65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56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781800" cy="43204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Собственные доходы </a:t>
            </a:r>
            <a:r>
              <a:rPr lang="ru-RU" sz="1800" dirty="0"/>
              <a:t>К</a:t>
            </a:r>
            <a:r>
              <a:rPr lang="ru-RU" sz="1800" dirty="0" smtClean="0"/>
              <a:t>овалевского сельского поселения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5457319"/>
              </p:ext>
            </p:extLst>
          </p:nvPr>
        </p:nvGraphicFramePr>
        <p:xfrm>
          <a:off x="611188" y="908720"/>
          <a:ext cx="7777236" cy="518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8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781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Структура налоговых и неналоговых доходов бюджета Ковалевского сельского поселения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6653953"/>
              </p:ext>
            </p:extLst>
          </p:nvPr>
        </p:nvGraphicFramePr>
        <p:xfrm>
          <a:off x="755650" y="1484784"/>
          <a:ext cx="799281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781800" cy="752701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Динамика поступлений налога на доходы физических лиц в </a:t>
            </a:r>
            <a:r>
              <a:rPr lang="ru-RU" sz="2000" dirty="0" smtClean="0"/>
              <a:t>бюджет Ковалевского сельского </a:t>
            </a:r>
            <a:r>
              <a:rPr lang="ru-RU" sz="2000" dirty="0"/>
              <a:t>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9806895"/>
              </p:ext>
            </p:extLst>
          </p:nvPr>
        </p:nvGraphicFramePr>
        <p:xfrm>
          <a:off x="684213" y="1412875"/>
          <a:ext cx="75438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6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781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Безвозмездные поступления*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0923251"/>
              </p:ext>
            </p:extLst>
          </p:nvPr>
        </p:nvGraphicFramePr>
        <p:xfrm>
          <a:off x="628052" y="1318763"/>
          <a:ext cx="7804347" cy="454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809"/>
                <a:gridCol w="1340910"/>
                <a:gridCol w="1117425"/>
                <a:gridCol w="1266415"/>
                <a:gridCol w="1024788"/>
              </a:tblGrid>
              <a:tr h="8130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 год (фактическое исполнение)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 (проект)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 (проект)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 (проект)</a:t>
                      </a:r>
                      <a:endParaRPr lang="ru-RU" sz="1200" dirty="0"/>
                    </a:p>
                  </a:txBody>
                  <a:tcPr/>
                </a:tc>
              </a:tr>
              <a:tr h="4710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13232,3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8787,2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6341,7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6098,8</a:t>
                      </a:r>
                      <a:endParaRPr lang="ru-RU" sz="1200" dirty="0"/>
                    </a:p>
                  </a:txBody>
                  <a:tcPr/>
                </a:tc>
              </a:tr>
              <a:tr h="5807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Дотации на выравнивание бюджетной обеспеченности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7193,8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7612,4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6089,9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6098,6</a:t>
                      </a:r>
                      <a:endParaRPr lang="ru-RU" sz="1200" dirty="0"/>
                    </a:p>
                  </a:txBody>
                  <a:tcPr/>
                </a:tc>
              </a:tr>
              <a:tr h="10452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242,6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251,6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8130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поселений на выполнение передаваемых полномочий субъектов Российской Федерации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</a:tr>
              <a:tr h="8134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межбюджетные трансферты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5798,1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932,00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39167" y="5877272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*Объем безвозмездных поступлений в бюджет поселения будет уточнен на основании проекта областного</a:t>
            </a:r>
          </a:p>
          <a:p>
            <a:r>
              <a:rPr lang="ru-RU" sz="1200" dirty="0"/>
              <a:t>бюджета для рассмотрения ко 2 чтению на </a:t>
            </a:r>
            <a:r>
              <a:rPr lang="ru-RU" sz="1200" dirty="0" smtClean="0"/>
              <a:t>2022 </a:t>
            </a:r>
            <a:r>
              <a:rPr lang="ru-RU" sz="1200" dirty="0"/>
              <a:t>год и на плановый период </a:t>
            </a:r>
            <a:r>
              <a:rPr lang="ru-RU" sz="1200" dirty="0" smtClean="0"/>
              <a:t>2023 </a:t>
            </a:r>
            <a:r>
              <a:rPr lang="ru-RU" sz="1200" dirty="0"/>
              <a:t>и </a:t>
            </a:r>
            <a:r>
              <a:rPr lang="ru-RU" sz="1200" dirty="0" smtClean="0"/>
              <a:t>2024 </a:t>
            </a:r>
            <a:r>
              <a:rPr lang="ru-RU" sz="1200" dirty="0"/>
              <a:t>годов</a:t>
            </a:r>
          </a:p>
        </p:txBody>
      </p:sp>
    </p:spTree>
    <p:extLst>
      <p:ext uri="{BB962C8B-B14F-4D97-AF65-F5344CB8AC3E}">
        <p14:creationId xmlns:p14="http://schemas.microsoft.com/office/powerpoint/2010/main" val="2673841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7435378"/>
              </p:ext>
            </p:extLst>
          </p:nvPr>
        </p:nvGraphicFramePr>
        <p:xfrm>
          <a:off x="251520" y="332656"/>
          <a:ext cx="868680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396044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rebuchet MS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rebuchet MS"/>
              </a:rPr>
            </a:br>
            <a:r>
              <a:rPr lang="ru-RU" sz="2000" b="1" dirty="0">
                <a:latin typeface="Trebuchet MS"/>
              </a:rPr>
              <a:t>Расходы бюджета поселения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081726"/>
              </p:ext>
            </p:extLst>
          </p:nvPr>
        </p:nvGraphicFramePr>
        <p:xfrm>
          <a:off x="755576" y="869590"/>
          <a:ext cx="7543800" cy="549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080120"/>
                <a:gridCol w="936104"/>
                <a:gridCol w="936104"/>
                <a:gridCol w="1080120"/>
                <a:gridCol w="919064"/>
              </a:tblGrid>
              <a:tr h="35658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по разделам бюджетной классификации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2024 </a:t>
                      </a:r>
                      <a:r>
                        <a:rPr lang="ru-RU" sz="120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</a:tr>
              <a:tr h="7913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(фактическое исполнение)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(ожидаемое исполнение)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Решение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Расходы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15223,0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10634,00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34115,2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42398,8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9104,5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 том числе: 	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anchor="ctr"/>
                </a:tc>
              </a:tr>
              <a:tr h="4396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5502,0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5384,50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5830,70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4477,10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5717,90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240,2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240,2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241,7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249,3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257,6</a:t>
                      </a:r>
                      <a:endParaRPr lang="ru-RU" sz="1200" dirty="0"/>
                    </a:p>
                  </a:txBody>
                  <a:tcPr anchor="ctr"/>
                </a:tc>
              </a:tr>
              <a:tr h="6154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107,1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1460,3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839,0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872,6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</a:tr>
              <a:tr h="4396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Жилищно-коммунальное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2474,8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2089,6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1247,3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1154,3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2035,7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2035,7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25877,9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37422,4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1929,7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3382,8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</a:tr>
              <a:tr h="26377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3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81800" cy="720080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Муниципальные программы </a:t>
            </a:r>
            <a:r>
              <a:rPr lang="ru-RU" sz="2200" dirty="0" smtClean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Ковалевского </a:t>
            </a:r>
            <a:r>
              <a:rPr lang="ru-RU" sz="2200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сельского поселения в бюджете поселения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831832" cy="43204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соответствии с решением от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июля 2018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№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«Об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Положения о бюджетном процессе в муниципальном образовании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сельское поселение» проект бюджета составлен на основе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реализацию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Ковалевского сельского поселения в 2022 году предусмотрено 11034,2 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рублей,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8487,1 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 и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8374,3 тыс. рублей. В программах на три предстоящих года сосредоточено 97,3, 94,4 и 94,6 процентов соответственно от всех расходов бюджета поселения.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119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86800" cy="50405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Расходы бюджета поселения, формируемые в рамках муниципальных программ </a:t>
            </a:r>
            <a:r>
              <a:rPr lang="ru-RU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Ковалевского </a:t>
            </a:r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сельского поселения, и непрограммные расходы</a:t>
            </a:r>
            <a:b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5944204"/>
              </p:ext>
            </p:extLst>
          </p:nvPr>
        </p:nvGraphicFramePr>
        <p:xfrm>
          <a:off x="467544" y="1484784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9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.ppt-online.org/files/slide/j/JgiFCZMPudeBtpN1oj6R928mUsacY5H0WLElKz/slid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02" y="1"/>
            <a:ext cx="9181602" cy="687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781800" cy="657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Расходы на культуру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631056"/>
              </p:ext>
            </p:extLst>
          </p:nvPr>
        </p:nvGraphicFramePr>
        <p:xfrm>
          <a:off x="755576" y="1556792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301208"/>
            <a:ext cx="84969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Trebuchet MS"/>
            </a:endParaRPr>
          </a:p>
          <a:p>
            <a:endParaRPr lang="ru-RU" sz="10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8263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65496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Расходы на жилищно-коммунальное хозяйство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5387259"/>
              </p:ext>
            </p:extLst>
          </p:nvPr>
        </p:nvGraphicFramePr>
        <p:xfrm>
          <a:off x="755650" y="1557338"/>
          <a:ext cx="7543800" cy="460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788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04456" cy="6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Программная структура расходов бюджета 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1132157"/>
              </p:ext>
            </p:extLst>
          </p:nvPr>
        </p:nvGraphicFramePr>
        <p:xfrm>
          <a:off x="467544" y="1052736"/>
          <a:ext cx="8208912" cy="539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883"/>
                <a:gridCol w="1332064"/>
                <a:gridCol w="1096994"/>
                <a:gridCol w="1018637"/>
                <a:gridCol w="921334"/>
              </a:tblGrid>
              <a:tr h="82645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муниципальной программы Ковалевского сельского поселения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2021 год (первоначально</a:t>
                      </a:r>
                    </a:p>
                    <a:p>
                      <a:pPr algn="ctr"/>
                      <a:r>
                        <a:rPr lang="ru-RU" sz="1100" dirty="0" smtClean="0"/>
                        <a:t>утвержденный)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2022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2023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2024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 smtClean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 Управление муниципальными финансами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4927,7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5745,5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4173,5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5161,3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2. Муниципальная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84,0</a:t>
                      </a:r>
                      <a:endParaRPr lang="ru-RU" sz="1100" dirty="0"/>
                    </a:p>
                  </a:txBody>
                  <a:tcPr/>
                </a:tc>
              </a:tr>
              <a:tr h="77535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 Развитие транспортной системы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839,0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872,6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593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 Благоустройство территории и 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2079,6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1237,3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1144,3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6. Развитие культуры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2035,7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25877,9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37422,4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1929,7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 Формирование</a:t>
                      </a:r>
                      <a:r>
                        <a:rPr lang="ru-RU" sz="1100" baseline="0" dirty="0" smtClean="0"/>
                        <a:t> современной городской среды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8. Развитие физической культуры и спорта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19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900igr.net/up/datas/180387/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7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5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516" y="-37778"/>
            <a:ext cx="9228516" cy="6921389"/>
          </a:xfrm>
        </p:spPr>
      </p:pic>
    </p:spTree>
    <p:extLst>
      <p:ext uri="{BB962C8B-B14F-4D97-AF65-F5344CB8AC3E}">
        <p14:creationId xmlns:p14="http://schemas.microsoft.com/office/powerpoint/2010/main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2352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/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Основа формирования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бюджета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/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Ковалевского сельского поселения </a:t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на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2022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год и плановый период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2023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и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2024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годов: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064896" cy="428133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ru-RU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</a:endParaRPr>
          </a:p>
          <a:p>
            <a:pPr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Прогноз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социально-экономического развития Ковалевского сельского поселения на </a:t>
            </a: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2022-2024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годы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(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Постановление  Администрации Ковалевского сельского поселения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Красносулинского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 района от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30.07.2021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№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64)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Основные направления бюджетной и налоговой политики Ковалевского сельского поселения на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2022-2024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годы (Постановление Администрации Ковалевского сельского поселения от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20.10.2020 №82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Муниципальные программы Ковалевского сельского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80920" cy="76619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и на плановый период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 направлен на решение следующих ключевых задач: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3051943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6197457"/>
              </p:ext>
            </p:extLst>
          </p:nvPr>
        </p:nvGraphicFramePr>
        <p:xfrm>
          <a:off x="827584" y="1196752"/>
          <a:ext cx="7543800" cy="492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296144"/>
                <a:gridCol w="1296144"/>
                <a:gridCol w="1080120"/>
                <a:gridCol w="1080120"/>
                <a:gridCol w="991072"/>
              </a:tblGrid>
              <a:tr h="4805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</a:t>
                      </a:r>
                      <a:r>
                        <a:rPr lang="ru-RU" sz="1300" dirty="0" smtClean="0"/>
                        <a:t>(фактическое</a:t>
                      </a:r>
                    </a:p>
                    <a:p>
                      <a:pPr algn="ctr"/>
                      <a:r>
                        <a:rPr lang="ru-RU" sz="1300" dirty="0" smtClean="0"/>
                        <a:t>исполнение)</a:t>
                      </a:r>
                      <a:endParaRPr lang="ru-RU" sz="13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Ожидаемое</a:t>
                      </a:r>
                    </a:p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</a:p>
                    <a:p>
                      <a:r>
                        <a:rPr lang="ru-RU" sz="1400" dirty="0" smtClean="0"/>
                        <a:t>бюджета на</a:t>
                      </a:r>
                    </a:p>
                    <a:p>
                      <a:pPr algn="ctr"/>
                      <a:r>
                        <a:rPr lang="ru-RU" sz="1400" dirty="0" smtClean="0"/>
                        <a:t>2021 год</a:t>
                      </a:r>
                      <a:endParaRPr lang="ru-RU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Решение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38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 anchor="ctr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I. </a:t>
                      </a:r>
                      <a:r>
                        <a:rPr lang="ru-RU" sz="1400" dirty="0" smtClean="0"/>
                        <a:t>Доходы, всего: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15042,4</a:t>
                      </a:r>
                    </a:p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10634,0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34115,2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42398,8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9104,5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из них: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налоговые и</a:t>
                      </a:r>
                    </a:p>
                    <a:p>
                      <a:pPr algn="l"/>
                      <a:r>
                        <a:rPr lang="ru-RU" sz="1400" dirty="0" smtClean="0"/>
                        <a:t>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1810,0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2306,7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2549,8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2645,6</a:t>
                      </a:r>
                      <a:endParaRPr lang="ru-RU" sz="14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2748,1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безвозмездные</a:t>
                      </a:r>
                    </a:p>
                    <a:p>
                      <a:pPr algn="l"/>
                      <a:r>
                        <a:rPr lang="ru-RU" sz="1400" dirty="0" smtClean="0"/>
                        <a:t>поступления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13232,4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8327,3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31565,4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39753,2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6356,4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II. </a:t>
                      </a:r>
                      <a:r>
                        <a:rPr lang="ru-RU" sz="1400" dirty="0" smtClean="0"/>
                        <a:t>Расходы,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15223,0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10634,0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34115,2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42398,8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6356,4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III. </a:t>
                      </a:r>
                      <a:r>
                        <a:rPr lang="ru-RU" sz="1400" dirty="0" smtClean="0"/>
                        <a:t>Дефицит</a:t>
                      </a:r>
                    </a:p>
                    <a:p>
                      <a:pPr algn="l"/>
                      <a:r>
                        <a:rPr lang="ru-RU" sz="1400" dirty="0" smtClean="0"/>
                        <a:t>(-), профицит (+),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</a:rPr>
                        <a:t>-180,5</a:t>
                      </a:r>
                      <a:endParaRPr lang="ru-RU" sz="14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678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Ковалевского сельского поселения на </a:t>
            </a:r>
            <a:r>
              <a:rPr lang="ru-RU" sz="1800" b="1" dirty="0" smtClean="0">
                <a:effectLst/>
              </a:rPr>
              <a:t>2022 </a:t>
            </a:r>
            <a:r>
              <a:rPr lang="ru-RU" sz="1800" b="1" dirty="0">
                <a:effectLst/>
              </a:rPr>
              <a:t>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5232003"/>
              </p:ext>
            </p:extLst>
          </p:nvPr>
        </p:nvGraphicFramePr>
        <p:xfrm>
          <a:off x="251520" y="692696"/>
          <a:ext cx="4191000" cy="5400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/>
              </a:tblGrid>
              <a:tr h="7941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34115,2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784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onstanti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639,3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совокупный доход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10,6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 на имущество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1899,1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Безвозмездные поступления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31565,4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1002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Иные доходы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0,8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8000081"/>
              </p:ext>
            </p:extLst>
          </p:nvPr>
        </p:nvGraphicFramePr>
        <p:xfrm>
          <a:off x="4644008" y="692696"/>
          <a:ext cx="4343400" cy="59596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</a:tblGrid>
              <a:tr h="704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42398,8</a:t>
                      </a:r>
                      <a:endParaRPr lang="ru-RU" b="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Развитие транспортной системы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</a:rPr>
                        <a:t>872,6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8397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25,0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КУЛЬТУРА </a:t>
                      </a:r>
                      <a:r>
                        <a:rPr lang="ru-RU" dirty="0" smtClean="0">
                          <a:latin typeface="+mj-lt"/>
                        </a:rPr>
                        <a:t>25877,9</a:t>
                      </a:r>
                      <a:endParaRPr lang="ru-RU" dirty="0" smtClean="0"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1247,3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241,7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294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  <a:ea typeface="Times New Roman"/>
                        </a:rPr>
                        <a:t>Иные расходы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latin typeface="+mj-lt"/>
                        </a:rPr>
                        <a:t>2850,7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437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781800" cy="736104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Основные параметры бюджета Ковалевского сельского поселения на </a:t>
            </a:r>
            <a:r>
              <a:rPr lang="ru-RU" sz="2000" dirty="0" smtClean="0"/>
              <a:t>2023-2024 </a:t>
            </a:r>
            <a:r>
              <a:rPr lang="ru-RU" sz="2000" dirty="0" smtClean="0"/>
              <a:t>годы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8340617"/>
              </p:ext>
            </p:extLst>
          </p:nvPr>
        </p:nvGraphicFramePr>
        <p:xfrm>
          <a:off x="539552" y="1628800"/>
          <a:ext cx="36576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</a:p>
                    <a:p>
                      <a:pPr algn="ctr"/>
                      <a:r>
                        <a:rPr lang="ru-RU" sz="1400" dirty="0" smtClean="0"/>
                        <a:t>42398,8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</a:p>
                    <a:p>
                      <a:pPr algn="ctr"/>
                      <a:r>
                        <a:rPr lang="ru-RU" sz="1400" dirty="0" smtClean="0"/>
                        <a:t>42398,8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200" dirty="0" smtClean="0"/>
                        <a:t>658,7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Культура</a:t>
                      </a:r>
                    </a:p>
                    <a:p>
                      <a:pPr algn="ctr"/>
                      <a:r>
                        <a:rPr lang="ru-RU" sz="1200" dirty="0" smtClean="0"/>
                        <a:t>37422,4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dirty="0" smtClean="0"/>
                        <a:t>11.0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dirty="0" smtClean="0"/>
                        <a:t>205,0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dirty="0" smtClean="0"/>
                        <a:t>1985,1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dirty="0" smtClean="0"/>
                        <a:t>249,3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200" dirty="0" smtClean="0"/>
                        <a:t>39753,2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Иные расходы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4522,1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8288171"/>
              </p:ext>
            </p:extLst>
          </p:nvPr>
        </p:nvGraphicFramePr>
        <p:xfrm>
          <a:off x="4932040" y="1628800"/>
          <a:ext cx="36576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9294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</a:p>
                    <a:p>
                      <a:pPr algn="ctr"/>
                      <a:r>
                        <a:rPr lang="ru-RU" sz="1400" dirty="0" smtClean="0"/>
                        <a:t>9104,5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</a:p>
                    <a:p>
                      <a:pPr algn="ctr"/>
                      <a:r>
                        <a:rPr lang="ru-RU" sz="1400" dirty="0" smtClean="0"/>
                        <a:t>8846,9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200" dirty="0" smtClean="0"/>
                        <a:t>681,8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Культура</a:t>
                      </a:r>
                      <a:endParaRPr lang="ru-RU" sz="1200" dirty="0"/>
                    </a:p>
                    <a:p>
                      <a:pPr algn="ctr"/>
                      <a:r>
                        <a:rPr lang="ru-RU" sz="1200" dirty="0" smtClean="0"/>
                        <a:t>1929,7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dirty="0" smtClean="0"/>
                        <a:t>11,4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dirty="0" smtClean="0"/>
                        <a:t>1154,3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dirty="0" smtClean="0"/>
                        <a:t>2054,1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200" dirty="0" smtClean="0"/>
                        <a:t>6356,4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Иные расходы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5995,5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8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3393</TotalTime>
  <Words>861</Words>
  <Application>Microsoft Office PowerPoint</Application>
  <PresentationFormat>Экран (4:3)</PresentationFormat>
  <Paragraphs>323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Основа формирования бюджета  Ковалевского сельского поселения  на 2022 год и плановый период 2023 и 2024 годов:</vt:lpstr>
      <vt:lpstr>Бюджет на 2022 год и на плановый период 2023 и 2024 годов направлен на решение следующих ключевых задач:</vt:lpstr>
      <vt:lpstr>Основные характеристики бюджета на 2022-2024 годы </vt:lpstr>
      <vt:lpstr>Основные параметры бюджета Ковалевского сельского поселения на 2022 год</vt:lpstr>
      <vt:lpstr>Основные параметры бюджета Ковалевского сельского поселения на 2023-2024 годы</vt:lpstr>
      <vt:lpstr>  </vt:lpstr>
      <vt:lpstr>Презентация PowerPoint</vt:lpstr>
      <vt:lpstr>Собственные доходы Ковалевского сельского поселения</vt:lpstr>
      <vt:lpstr>Структура налоговых и неналоговых доходов бюджета Ковалевского сельского поселения</vt:lpstr>
      <vt:lpstr>Динамика поступлений налога на доходы физических лиц в бюджет Ковалевского сельского поселения</vt:lpstr>
      <vt:lpstr>Безвозмездные поступления*</vt:lpstr>
      <vt:lpstr>Презентация PowerPoint</vt:lpstr>
      <vt:lpstr> Расходы бюджета поселения </vt:lpstr>
      <vt:lpstr>Муниципальные программы Ковалевского сельского поселения в бюджете поселения</vt:lpstr>
      <vt:lpstr>Расходы бюджета поселения, формируемые в рамках муниципальных программ Ковалевского сельского поселения, и непрограммные расходы </vt:lpstr>
      <vt:lpstr>Расходы на культуру</vt:lpstr>
      <vt:lpstr>Расходы на жилищно-коммунальное хозяйство</vt:lpstr>
      <vt:lpstr>Программная структура расходов бюджета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Ковалевского сельского поселения</dc:title>
  <dc:creator>1</dc:creator>
  <cp:lastModifiedBy>1</cp:lastModifiedBy>
  <cp:revision>273</cp:revision>
  <cp:lastPrinted>2020-01-15T12:00:40Z</cp:lastPrinted>
  <dcterms:created xsi:type="dcterms:W3CDTF">2017-02-28T06:13:23Z</dcterms:created>
  <dcterms:modified xsi:type="dcterms:W3CDTF">2022-02-01T09:29:21Z</dcterms:modified>
</cp:coreProperties>
</file>