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6"/>
  </p:notesMasterIdLst>
  <p:sldIdLst>
    <p:sldId id="256" r:id="rId2"/>
    <p:sldId id="258" r:id="rId3"/>
    <p:sldId id="269" r:id="rId4"/>
    <p:sldId id="257" r:id="rId5"/>
    <p:sldId id="259" r:id="rId6"/>
    <p:sldId id="260" r:id="rId7"/>
    <p:sldId id="270" r:id="rId8"/>
    <p:sldId id="261" r:id="rId9"/>
    <p:sldId id="262" r:id="rId10"/>
    <p:sldId id="272" r:id="rId11"/>
    <p:sldId id="263" r:id="rId12"/>
    <p:sldId id="273" r:id="rId13"/>
    <p:sldId id="274" r:id="rId14"/>
    <p:sldId id="265" r:id="rId15"/>
    <p:sldId id="275" r:id="rId16"/>
    <p:sldId id="276" r:id="rId17"/>
    <p:sldId id="277" r:id="rId18"/>
    <p:sldId id="266" r:id="rId19"/>
    <p:sldId id="280" r:id="rId20"/>
    <p:sldId id="281" r:id="rId21"/>
    <p:sldId id="267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>
        <p:scale>
          <a:sx n="107" d="100"/>
          <a:sy n="107" d="100"/>
        </p:scale>
        <p:origin x="-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всего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11203.5</c:v>
                </c:pt>
                <c:pt idx="1">
                  <c:v>21050.400000000001</c:v>
                </c:pt>
                <c:pt idx="2">
                  <c:v>10634</c:v>
                </c:pt>
                <c:pt idx="3">
                  <c:v>8318.1</c:v>
                </c:pt>
                <c:pt idx="4">
                  <c:v>8516.2999999999993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946048"/>
        <c:axId val="54951936"/>
        <c:axId val="0"/>
      </c:bar3DChart>
      <c:catAx>
        <c:axId val="5494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4951936"/>
        <c:crosses val="autoZero"/>
        <c:auto val="1"/>
        <c:lblAlgn val="ctr"/>
        <c:lblOffset val="100"/>
        <c:noMultiLvlLbl val="0"/>
      </c:catAx>
      <c:valAx>
        <c:axId val="54951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946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факт 2020 года</c:v>
                </c:pt>
                <c:pt idx="1">
                  <c:v>план 2021 года</c:v>
                </c:pt>
                <c:pt idx="2">
                  <c:v>план 2022 года</c:v>
                </c:pt>
                <c:pt idx="3">
                  <c:v>план 2023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2027.8</c:v>
                </c:pt>
                <c:pt idx="1">
                  <c:v>2306.6999999999998</c:v>
                </c:pt>
                <c:pt idx="2">
                  <c:v>2383.8000000000002</c:v>
                </c:pt>
                <c:pt idx="3">
                  <c:v>2571.9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55069696"/>
        <c:axId val="55075584"/>
        <c:axId val="0"/>
      </c:bar3DChart>
      <c:catAx>
        <c:axId val="5506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075584"/>
        <c:crosses val="autoZero"/>
        <c:auto val="1"/>
        <c:lblAlgn val="ctr"/>
        <c:lblOffset val="100"/>
        <c:noMultiLvlLbl val="0"/>
      </c:catAx>
      <c:valAx>
        <c:axId val="55075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069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93694932235567"/>
          <c:y val="0.50170187542040379"/>
          <c:w val="0.19597283662216242"/>
          <c:h val="6.540739462940602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- 447,2 тыс.руб.</c:v>
                </c:pt>
                <c:pt idx="1">
                  <c:v>Налоги на совокупный доход - 406,1 тыс.руб.</c:v>
                </c:pt>
                <c:pt idx="2">
                  <c:v>Налог на имущество - 1446,1 тыс.руб.</c:v>
                </c:pt>
                <c:pt idx="3">
                  <c:v>Неналоговые доходы - 7,3 тыс.руб.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447.2</c:v>
                </c:pt>
                <c:pt idx="1">
                  <c:v>406.1</c:v>
                </c:pt>
                <c:pt idx="2">
                  <c:v>1446.1</c:v>
                </c:pt>
                <c:pt idx="3">
                  <c:v>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тыс.рублей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Налог на доходы физических лиц - 447,2 тыс.руб.</c:v>
                </c:pt>
                <c:pt idx="1">
                  <c:v>Налоги на совокупный доход - 406,1 тыс.руб.</c:v>
                </c:pt>
                <c:pt idx="2">
                  <c:v>Налог на имущество - 1446,1 тыс.руб.</c:v>
                </c:pt>
                <c:pt idx="3">
                  <c:v>Неналоговые доходы - 7,3 тыс.руб.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0.19700000000000001</c:v>
                </c:pt>
                <c:pt idx="1">
                  <c:v>0.17660000000000001</c:v>
                </c:pt>
                <c:pt idx="2">
                  <c:v>0.63</c:v>
                </c:pt>
                <c:pt idx="3">
                  <c:v>3.0999999999999999E-3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902086496562106"/>
          <c:y val="0.15987293682344475"/>
          <c:w val="0.3281970047405201"/>
          <c:h val="0.796673759276344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785537953410073E-2"/>
                  <c:y val="-0.312834435134110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022708399631679E-2"/>
                  <c:y val="-0.363636574171544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654549682803606E-2"/>
                  <c:y val="-0.3235294117647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15872247716356E-2"/>
                  <c:y val="-0.31818181818181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557116064316771E-2"/>
                  <c:y val="-0.312834435134110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437.4</c:v>
                </c:pt>
                <c:pt idx="1">
                  <c:v>537.6</c:v>
                </c:pt>
                <c:pt idx="2">
                  <c:v>447.2</c:v>
                </c:pt>
                <c:pt idx="3">
                  <c:v>456.2</c:v>
                </c:pt>
                <c:pt idx="4">
                  <c:v>469.3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630848"/>
        <c:axId val="55636736"/>
        <c:axId val="0"/>
      </c:bar3DChart>
      <c:catAx>
        <c:axId val="55630848"/>
        <c:scaling>
          <c:orientation val="minMax"/>
        </c:scaling>
        <c:delete val="0"/>
        <c:axPos val="b"/>
        <c:majorTickMark val="out"/>
        <c:minorTickMark val="none"/>
        <c:tickLblPos val="nextTo"/>
        <c:crossAx val="55636736"/>
        <c:crosses val="autoZero"/>
        <c:auto val="1"/>
        <c:lblAlgn val="ctr"/>
        <c:lblOffset val="100"/>
        <c:noMultiLvlLbl val="0"/>
      </c:catAx>
      <c:valAx>
        <c:axId val="5563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630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</a:t>
            </a:r>
            <a:r>
              <a:rPr lang="ru-RU" dirty="0" smtClean="0"/>
              <a:t>расходов </a:t>
            </a:r>
            <a:r>
              <a:rPr lang="ru-RU" dirty="0"/>
              <a:t>бюджета Ковалевского сельского поселения в </a:t>
            </a:r>
            <a:r>
              <a:rPr lang="ru-RU" dirty="0" smtClean="0"/>
              <a:t>2021 </a:t>
            </a:r>
            <a:r>
              <a:rPr lang="ru-RU" dirty="0"/>
              <a:t>г</a:t>
            </a:r>
          </a:p>
        </c:rich>
      </c:tx>
      <c:layout>
        <c:manualLayout>
          <c:xMode val="edge"/>
          <c:yMode val="edge"/>
          <c:x val="7.5094971681171435E-2"/>
          <c:y val="8.016786013675247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собственных доходов бюджета Ковалевского сельского поселения в 2017 г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вопросы-5384,50 тыс.руб.</c:v>
                </c:pt>
                <c:pt idx="1">
                  <c:v>Национальная безопасность и правоохранительная деятельность-25,0 тыс. рублей</c:v>
                </c:pt>
                <c:pt idx="2">
                  <c:v>Жилищно-коммунальное хозяйство-2089,6 тыс.руб</c:v>
                </c:pt>
                <c:pt idx="3">
                  <c:v>Образование-10,0 тыс.руб</c:v>
                </c:pt>
                <c:pt idx="4">
                  <c:v>Культура, кинематография-2035,7 тыс.руб</c:v>
                </c:pt>
                <c:pt idx="5">
                  <c:v>Физическая культура и спорт-10,0 тыс.руб</c:v>
                </c:pt>
                <c:pt idx="6">
                  <c:v>Национальная оборона -240,2 тыс.рублей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 formatCode="0.00%">
                  <c:v>0.50600000000000001</c:v>
                </c:pt>
                <c:pt idx="1">
                  <c:v>2E-3</c:v>
                </c:pt>
                <c:pt idx="2" formatCode="0.00%">
                  <c:v>0.19600000000000001</c:v>
                </c:pt>
                <c:pt idx="3" formatCode="0.00%">
                  <c:v>1E-3</c:v>
                </c:pt>
                <c:pt idx="4" formatCode="0.00%">
                  <c:v>0.191</c:v>
                </c:pt>
                <c:pt idx="5" formatCode="0.00%">
                  <c:v>5.0000000000000001E-3</c:v>
                </c:pt>
                <c:pt idx="6" formatCode="0.00%">
                  <c:v>2.3E-2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526315789473684"/>
          <c:y val="0.27097652028562486"/>
          <c:w val="0.28216374269005851"/>
          <c:h val="0.69558259309571668"/>
        </c:manualLayout>
      </c:layout>
      <c:overlay val="0"/>
      <c:txPr>
        <a:bodyPr/>
        <a:lstStyle/>
        <a:p>
          <a:pPr>
            <a:defRPr sz="1200" kern="3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4867927233256"/>
          <c:y val="0.19006428804759667"/>
          <c:w val="0.56741029376535834"/>
          <c:h val="0.534172612661611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Ковалевского сельского поселения, формируемые в рамках муниципальных программ Красносулинского района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4619883040935672E-3"/>
                  <c:y val="5.6120665617607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 (факт) </c:v>
                </c:pt>
                <c:pt idx="1">
                  <c:v>2021 год (план)</c:v>
                </c:pt>
                <c:pt idx="2">
                  <c:v>2022 год (план)</c:v>
                </c:pt>
                <c:pt idx="3">
                  <c:v>2023 год (план)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16565.599999999999</c:v>
                </c:pt>
                <c:pt idx="1">
                  <c:v>10021</c:v>
                </c:pt>
                <c:pt idx="2">
                  <c:v>7843.4</c:v>
                </c:pt>
                <c:pt idx="3">
                  <c:v>7821.2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непрограмные расходы бюджета Ковалевского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 (факт) </c:v>
                </c:pt>
                <c:pt idx="1">
                  <c:v>2021 год (план)</c:v>
                </c:pt>
                <c:pt idx="2">
                  <c:v>2022 год (план)</c:v>
                </c:pt>
                <c:pt idx="3">
                  <c:v>2023 год (план)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4484.8</c:v>
                </c:pt>
                <c:pt idx="1">
                  <c:v>613</c:v>
                </c:pt>
                <c:pt idx="2">
                  <c:v>474.7</c:v>
                </c:pt>
                <c:pt idx="3">
                  <c:v>695.1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148800"/>
        <c:axId val="83150336"/>
        <c:axId val="0"/>
      </c:bar3DChart>
      <c:catAx>
        <c:axId val="83148800"/>
        <c:scaling>
          <c:orientation val="minMax"/>
        </c:scaling>
        <c:delete val="0"/>
        <c:axPos val="b"/>
        <c:majorTickMark val="out"/>
        <c:minorTickMark val="none"/>
        <c:tickLblPos val="nextTo"/>
        <c:crossAx val="83150336"/>
        <c:crosses val="autoZero"/>
        <c:auto val="1"/>
        <c:lblAlgn val="ctr"/>
        <c:lblOffset val="100"/>
        <c:noMultiLvlLbl val="0"/>
      </c:catAx>
      <c:valAx>
        <c:axId val="8315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148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08640666840746"/>
          <c:y val="0.13177059928664642"/>
          <c:w val="0.32361680644395524"/>
          <c:h val="0.862812921284036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277048702245553E-2"/>
          <c:y val="9.517960990170346E-2"/>
          <c:w val="0.66330695405498552"/>
          <c:h val="0.803104832484174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факт 2020 г</c:v>
                </c:pt>
                <c:pt idx="1">
                  <c:v>2021 г</c:v>
                </c:pt>
                <c:pt idx="2">
                  <c:v>2022 г</c:v>
                </c:pt>
                <c:pt idx="3">
                  <c:v>2023 г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4153.6000000000004</c:v>
                </c:pt>
                <c:pt idx="1">
                  <c:v>2035.7</c:v>
                </c:pt>
                <c:pt idx="2">
                  <c:v>2123.1999999999998</c:v>
                </c:pt>
                <c:pt idx="3">
                  <c:v>2208.5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факт 2020 г</c:v>
                </c:pt>
                <c:pt idx="1">
                  <c:v>2021 г</c:v>
                </c:pt>
                <c:pt idx="2">
                  <c:v>2022 г</c:v>
                </c:pt>
                <c:pt idx="3">
                  <c:v>2023 г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6100.7</c:v>
                </c:pt>
                <c:pt idx="1">
                  <c:v>2086.6</c:v>
                </c:pt>
                <c:pt idx="2">
                  <c:v>1146.9000000000001</c:v>
                </c:pt>
                <c:pt idx="3">
                  <c:v>920.2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CBE5A1-CB6F-4C49-891E-BE28AA70E1AE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FBCB80-1B2B-4948-ABBB-D350E7F0C8D5}">
      <dgm:prSet phldrT="[Текст]"/>
      <dgm:spPr/>
      <dgm:t>
        <a:bodyPr/>
        <a:lstStyle/>
        <a:p>
          <a:r>
            <a:rPr lang="ru-RU" dirty="0" smtClean="0"/>
            <a:t> Основные приоритеты бюджетной политики:</a:t>
          </a:r>
          <a:endParaRPr lang="ru-RU" dirty="0"/>
        </a:p>
      </dgm:t>
    </dgm:pt>
    <dgm:pt modelId="{7EC61820-A075-46E5-869F-31259FD2004A}" type="parTrans" cxnId="{89338520-30BD-4BC0-B8EC-03C54054DF87}">
      <dgm:prSet/>
      <dgm:spPr/>
      <dgm:t>
        <a:bodyPr/>
        <a:lstStyle/>
        <a:p>
          <a:endParaRPr lang="ru-RU"/>
        </a:p>
      </dgm:t>
    </dgm:pt>
    <dgm:pt modelId="{5D633CE2-39E1-442B-85CF-D822FB82E22D}" type="sibTrans" cxnId="{89338520-30BD-4BC0-B8EC-03C54054DF87}">
      <dgm:prSet/>
      <dgm:spPr/>
      <dgm:t>
        <a:bodyPr/>
        <a:lstStyle/>
        <a:p>
          <a:endParaRPr lang="ru-RU"/>
        </a:p>
      </dgm:t>
    </dgm:pt>
    <dgm:pt modelId="{419E264B-0B32-44B3-AA0E-77B86A44E89D}">
      <dgm:prSet phldrT="[Текст]"/>
      <dgm:spPr/>
      <dgm:t>
        <a:bodyPr/>
        <a:lstStyle/>
        <a:p>
          <a:r>
            <a:rPr lang="ru-RU" dirty="0" smtClean="0"/>
            <a:t>наполняемость бюджета собственными доходами;</a:t>
          </a:r>
          <a:endParaRPr lang="ru-RU" dirty="0"/>
        </a:p>
      </dgm:t>
    </dgm:pt>
    <dgm:pt modelId="{1F3CBED5-274E-4BF9-A153-253E343F35A5}" type="parTrans" cxnId="{0524FB53-6FAE-4E76-9846-2580A1FDDD9E}">
      <dgm:prSet/>
      <dgm:spPr/>
      <dgm:t>
        <a:bodyPr/>
        <a:lstStyle/>
        <a:p>
          <a:endParaRPr lang="ru-RU"/>
        </a:p>
      </dgm:t>
    </dgm:pt>
    <dgm:pt modelId="{11B371D3-0205-407B-B0F5-B14D94F890AE}" type="sibTrans" cxnId="{0524FB53-6FAE-4E76-9846-2580A1FDDD9E}">
      <dgm:prSet/>
      <dgm:spPr/>
      <dgm:t>
        <a:bodyPr/>
        <a:lstStyle/>
        <a:p>
          <a:endParaRPr lang="ru-RU"/>
        </a:p>
      </dgm:t>
    </dgm:pt>
    <dgm:pt modelId="{4C757ECF-3F38-4455-A71C-6E49F27E722B}">
      <dgm:prSet phldrT="[Текст]"/>
      <dgm:spPr/>
      <dgm:t>
        <a:bodyPr/>
        <a:lstStyle/>
        <a:p>
          <a:r>
            <a:rPr lang="ru-RU" dirty="0" smtClean="0"/>
            <a:t>эффективное управление расходами;</a:t>
          </a:r>
          <a:endParaRPr lang="ru-RU" dirty="0"/>
        </a:p>
      </dgm:t>
    </dgm:pt>
    <dgm:pt modelId="{C6EEC1BD-37BE-467F-8468-313C4F7BAFC7}" type="parTrans" cxnId="{C51B05DA-E763-4B7C-8B71-2E876078BFA4}">
      <dgm:prSet/>
      <dgm:spPr/>
      <dgm:t>
        <a:bodyPr/>
        <a:lstStyle/>
        <a:p>
          <a:endParaRPr lang="ru-RU"/>
        </a:p>
      </dgm:t>
    </dgm:pt>
    <dgm:pt modelId="{341744CE-14D7-4480-BC61-9CAF54672922}" type="sibTrans" cxnId="{C51B05DA-E763-4B7C-8B71-2E876078BFA4}">
      <dgm:prSet/>
      <dgm:spPr/>
      <dgm:t>
        <a:bodyPr/>
        <a:lstStyle/>
        <a:p>
          <a:endParaRPr lang="ru-RU"/>
        </a:p>
      </dgm:t>
    </dgm:pt>
    <dgm:pt modelId="{67B687C2-92A9-4881-B832-A1B541E4CF78}">
      <dgm:prSet/>
      <dgm:spPr/>
      <dgm:t>
        <a:bodyPr/>
        <a:lstStyle/>
        <a:p>
          <a:r>
            <a:rPr lang="ru-RU" dirty="0" smtClean="0"/>
            <a:t>Первоочередные задачи:</a:t>
          </a:r>
          <a:endParaRPr lang="ru-RU" dirty="0"/>
        </a:p>
      </dgm:t>
    </dgm:pt>
    <dgm:pt modelId="{92795AB8-2426-4B38-A270-465488126317}" type="parTrans" cxnId="{4309A3C0-3B19-4063-90CD-0B8FF89E7B30}">
      <dgm:prSet/>
      <dgm:spPr/>
      <dgm:t>
        <a:bodyPr/>
        <a:lstStyle/>
        <a:p>
          <a:endParaRPr lang="ru-RU"/>
        </a:p>
      </dgm:t>
    </dgm:pt>
    <dgm:pt modelId="{CE3F0F80-3B02-4646-86EC-3715377C6D1A}" type="sibTrans" cxnId="{4309A3C0-3B19-4063-90CD-0B8FF89E7B30}">
      <dgm:prSet/>
      <dgm:spPr/>
      <dgm:t>
        <a:bodyPr/>
        <a:lstStyle/>
        <a:p>
          <a:endParaRPr lang="ru-RU"/>
        </a:p>
      </dgm:t>
    </dgm:pt>
    <dgm:pt modelId="{24AD9152-724D-4ADA-8E58-91C3C4A0F577}">
      <dgm:prSet/>
      <dgm:spPr/>
      <dgm:t>
        <a:bodyPr/>
        <a:lstStyle/>
        <a:p>
          <a:r>
            <a:rPr lang="ru-RU" dirty="0" smtClean="0"/>
            <a:t>предсказуемость и устойчивость бюджетной системы</a:t>
          </a:r>
          <a:endParaRPr lang="ru-RU" dirty="0"/>
        </a:p>
      </dgm:t>
    </dgm:pt>
    <dgm:pt modelId="{5BBCFE82-5E7E-40C6-8ED2-D267D5529CCB}" type="parTrans" cxnId="{CFED5F70-2879-48BC-BBE0-0A7111904C24}">
      <dgm:prSet/>
      <dgm:spPr/>
      <dgm:t>
        <a:bodyPr/>
        <a:lstStyle/>
        <a:p>
          <a:endParaRPr lang="ru-RU"/>
        </a:p>
      </dgm:t>
    </dgm:pt>
    <dgm:pt modelId="{D4E570FB-5B10-485B-A42C-CC860026A5A2}" type="sibTrans" cxnId="{CFED5F70-2879-48BC-BBE0-0A7111904C24}">
      <dgm:prSet/>
      <dgm:spPr/>
      <dgm:t>
        <a:bodyPr/>
        <a:lstStyle/>
        <a:p>
          <a:endParaRPr lang="ru-RU"/>
        </a:p>
      </dgm:t>
    </dgm:pt>
    <dgm:pt modelId="{096EE105-79CE-458E-AC6C-A0BEA4B6402E}">
      <dgm:prSet/>
      <dgm:spPr/>
      <dgm:t>
        <a:bodyPr/>
        <a:lstStyle/>
        <a:p>
          <a:r>
            <a:rPr lang="ru-RU" dirty="0" smtClean="0"/>
            <a:t>качественное и эффективное муниципальное управление</a:t>
          </a:r>
        </a:p>
      </dgm:t>
    </dgm:pt>
    <dgm:pt modelId="{14871E82-D6A8-4CEA-B9CB-FAED9EE3FB32}" type="parTrans" cxnId="{7D6989A6-0390-4B97-996C-92EEBF05B3C5}">
      <dgm:prSet/>
      <dgm:spPr/>
      <dgm:t>
        <a:bodyPr/>
        <a:lstStyle/>
        <a:p>
          <a:endParaRPr lang="ru-RU"/>
        </a:p>
      </dgm:t>
    </dgm:pt>
    <dgm:pt modelId="{E3557BC3-99A9-49D1-94BF-ADBE87487912}" type="sibTrans" cxnId="{7D6989A6-0390-4B97-996C-92EEBF05B3C5}">
      <dgm:prSet/>
      <dgm:spPr/>
      <dgm:t>
        <a:bodyPr/>
        <a:lstStyle/>
        <a:p>
          <a:endParaRPr lang="ru-RU"/>
        </a:p>
      </dgm:t>
    </dgm:pt>
    <dgm:pt modelId="{EAAC303C-C6CB-4CA3-BEFA-2A2B9425110F}">
      <dgm:prSet/>
      <dgm:spPr/>
      <dgm:t>
        <a:bodyPr/>
        <a:lstStyle/>
        <a:p>
          <a:r>
            <a:rPr lang="ru-RU" dirty="0" smtClean="0"/>
            <a:t>стабильность налоговых и неналоговых условий</a:t>
          </a:r>
        </a:p>
      </dgm:t>
    </dgm:pt>
    <dgm:pt modelId="{CFE4EAF0-A75D-47BE-B753-A795FFB5BE03}" type="parTrans" cxnId="{D55014A7-84C5-49BA-B8A1-8D722E71E0C7}">
      <dgm:prSet/>
      <dgm:spPr/>
      <dgm:t>
        <a:bodyPr/>
        <a:lstStyle/>
        <a:p>
          <a:endParaRPr lang="ru-RU"/>
        </a:p>
      </dgm:t>
    </dgm:pt>
    <dgm:pt modelId="{03F8831D-6159-40D9-BB9F-034551EC7103}" type="sibTrans" cxnId="{D55014A7-84C5-49BA-B8A1-8D722E71E0C7}">
      <dgm:prSet/>
      <dgm:spPr/>
      <dgm:t>
        <a:bodyPr/>
        <a:lstStyle/>
        <a:p>
          <a:endParaRPr lang="ru-RU"/>
        </a:p>
      </dgm:t>
    </dgm:pt>
    <dgm:pt modelId="{846992E7-03EA-4355-BB85-F907A4E8BE03}">
      <dgm:prSet/>
      <dgm:spPr/>
      <dgm:t>
        <a:bodyPr/>
        <a:lstStyle/>
        <a:p>
          <a:r>
            <a:rPr lang="ru-RU" dirty="0" smtClean="0"/>
            <a:t>инвестирование в человеческий капитал</a:t>
          </a:r>
        </a:p>
      </dgm:t>
    </dgm:pt>
    <dgm:pt modelId="{A630471E-F5C3-4006-83B4-019D4B5F60DC}" type="parTrans" cxnId="{94A302A4-A836-498F-B590-F2CB0F4AA2A3}">
      <dgm:prSet/>
      <dgm:spPr/>
      <dgm:t>
        <a:bodyPr/>
        <a:lstStyle/>
        <a:p>
          <a:endParaRPr lang="ru-RU"/>
        </a:p>
      </dgm:t>
    </dgm:pt>
    <dgm:pt modelId="{0E40C0A1-B089-40CE-B77E-917CF074E708}" type="sibTrans" cxnId="{94A302A4-A836-498F-B590-F2CB0F4AA2A3}">
      <dgm:prSet/>
      <dgm:spPr/>
      <dgm:t>
        <a:bodyPr/>
        <a:lstStyle/>
        <a:p>
          <a:endParaRPr lang="ru-RU"/>
        </a:p>
      </dgm:t>
    </dgm:pt>
    <dgm:pt modelId="{492F22BC-04E6-421C-9A51-FBDB18199D8F}" type="pres">
      <dgm:prSet presAssocID="{3FCBE5A1-CB6F-4C49-891E-BE28AA70E1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1C5DD4-BC22-4FED-B70C-CC69416646BF}" type="pres">
      <dgm:prSet presAssocID="{25FBCB80-1B2B-4948-ABBB-D350E7F0C8D5}" presName="parentLin" presStyleCnt="0"/>
      <dgm:spPr/>
    </dgm:pt>
    <dgm:pt modelId="{E4032B56-76FA-41B0-9C20-495D0BF5CAB1}" type="pres">
      <dgm:prSet presAssocID="{25FBCB80-1B2B-4948-ABBB-D350E7F0C8D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A3419C3-4A48-4E8B-B46E-1686091677B4}" type="pres">
      <dgm:prSet presAssocID="{25FBCB80-1B2B-4948-ABBB-D350E7F0C8D5}" presName="parentText" presStyleLbl="node1" presStyleIdx="0" presStyleCnt="2" custScaleX="104331" custScaleY="67031" custLinFactY="60498" custLinFactNeighborX="7429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036F3-CF0F-4135-B16C-94786AA61287}" type="pres">
      <dgm:prSet presAssocID="{25FBCB80-1B2B-4948-ABBB-D350E7F0C8D5}" presName="negativeSpace" presStyleCnt="0"/>
      <dgm:spPr/>
    </dgm:pt>
    <dgm:pt modelId="{6C230089-8977-40E0-9B37-D4E3EE096CAF}" type="pres">
      <dgm:prSet presAssocID="{25FBCB80-1B2B-4948-ABBB-D350E7F0C8D5}" presName="childText" presStyleLbl="conFgAcc1" presStyleIdx="0" presStyleCnt="2" custScaleX="80373" custScaleY="32010" custLinFactY="7945" custLinFactNeighborX="212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FE201-59A4-4A87-895A-CB3528A92B3C}" type="pres">
      <dgm:prSet presAssocID="{5D633CE2-39E1-442B-85CF-D822FB82E22D}" presName="spaceBetweenRectangles" presStyleCnt="0"/>
      <dgm:spPr/>
    </dgm:pt>
    <dgm:pt modelId="{B5CD8472-581F-408B-8F46-340DA9AE2C11}" type="pres">
      <dgm:prSet presAssocID="{67B687C2-92A9-4881-B832-A1B541E4CF78}" presName="parentLin" presStyleCnt="0"/>
      <dgm:spPr/>
    </dgm:pt>
    <dgm:pt modelId="{A6794DBA-41DD-4510-B1EB-69E579E5AC79}" type="pres">
      <dgm:prSet presAssocID="{67B687C2-92A9-4881-B832-A1B541E4CF7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E986C5F-46E3-4F9D-94D1-37848C44EF22}" type="pres">
      <dgm:prSet presAssocID="{67B687C2-92A9-4881-B832-A1B541E4CF78}" presName="parentText" presStyleLbl="node1" presStyleIdx="1" presStyleCnt="2" custScaleX="104121" custScaleY="76558" custLinFactY="-57918" custLinFactNeighborX="742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E70B0-F62C-4280-9EAA-5CBE6922E9E2}" type="pres">
      <dgm:prSet presAssocID="{67B687C2-92A9-4881-B832-A1B541E4CF78}" presName="negativeSpace" presStyleCnt="0"/>
      <dgm:spPr/>
    </dgm:pt>
    <dgm:pt modelId="{2516F808-8057-4FE7-8DDC-68DC8626B50D}" type="pres">
      <dgm:prSet presAssocID="{67B687C2-92A9-4881-B832-A1B541E4CF78}" presName="childText" presStyleLbl="conFgAcc1" presStyleIdx="1" presStyleCnt="2" custScaleX="80037" custScaleY="19968" custLinFactY="7947" custLinFactNeighborX="212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4A624D-A13C-4D38-B36C-E7B82755E7BF}" type="presOf" srcId="{25FBCB80-1B2B-4948-ABBB-D350E7F0C8D5}" destId="{E4032B56-76FA-41B0-9C20-495D0BF5CAB1}" srcOrd="0" destOrd="0" presId="urn:microsoft.com/office/officeart/2005/8/layout/list1"/>
    <dgm:cxn modelId="{7D6989A6-0390-4B97-996C-92EEBF05B3C5}" srcId="{67B687C2-92A9-4881-B832-A1B541E4CF78}" destId="{096EE105-79CE-458E-AC6C-A0BEA4B6402E}" srcOrd="3" destOrd="0" parTransId="{14871E82-D6A8-4CEA-B9CB-FAED9EE3FB32}" sibTransId="{E3557BC3-99A9-49D1-94BF-ADBE87487912}"/>
    <dgm:cxn modelId="{D69D4974-FB48-4DF5-B519-2078E5EFB0A5}" type="presOf" srcId="{67B687C2-92A9-4881-B832-A1B541E4CF78}" destId="{A6794DBA-41DD-4510-B1EB-69E579E5AC79}" srcOrd="0" destOrd="0" presId="urn:microsoft.com/office/officeart/2005/8/layout/list1"/>
    <dgm:cxn modelId="{5F2306CE-5130-41E5-81C4-5399409FE5A7}" type="presOf" srcId="{24AD9152-724D-4ADA-8E58-91C3C4A0F577}" destId="{2516F808-8057-4FE7-8DDC-68DC8626B50D}" srcOrd="0" destOrd="0" presId="urn:microsoft.com/office/officeart/2005/8/layout/list1"/>
    <dgm:cxn modelId="{9B15C838-C936-426D-B025-67D22BA4833B}" type="presOf" srcId="{67B687C2-92A9-4881-B832-A1B541E4CF78}" destId="{AE986C5F-46E3-4F9D-94D1-37848C44EF22}" srcOrd="1" destOrd="0" presId="urn:microsoft.com/office/officeart/2005/8/layout/list1"/>
    <dgm:cxn modelId="{10AECE6C-E44C-4749-8BA8-B8FB2AD09579}" type="presOf" srcId="{846992E7-03EA-4355-BB85-F907A4E8BE03}" destId="{2516F808-8057-4FE7-8DDC-68DC8626B50D}" srcOrd="0" destOrd="1" presId="urn:microsoft.com/office/officeart/2005/8/layout/list1"/>
    <dgm:cxn modelId="{89A43526-3F9C-4609-BAAD-2208208B16AB}" type="presOf" srcId="{4C757ECF-3F38-4455-A71C-6E49F27E722B}" destId="{6C230089-8977-40E0-9B37-D4E3EE096CAF}" srcOrd="0" destOrd="1" presId="urn:microsoft.com/office/officeart/2005/8/layout/list1"/>
    <dgm:cxn modelId="{4309A3C0-3B19-4063-90CD-0B8FF89E7B30}" srcId="{3FCBE5A1-CB6F-4C49-891E-BE28AA70E1AE}" destId="{67B687C2-92A9-4881-B832-A1B541E4CF78}" srcOrd="1" destOrd="0" parTransId="{92795AB8-2426-4B38-A270-465488126317}" sibTransId="{CE3F0F80-3B02-4646-86EC-3715377C6D1A}"/>
    <dgm:cxn modelId="{94A302A4-A836-498F-B590-F2CB0F4AA2A3}" srcId="{67B687C2-92A9-4881-B832-A1B541E4CF78}" destId="{846992E7-03EA-4355-BB85-F907A4E8BE03}" srcOrd="1" destOrd="0" parTransId="{A630471E-F5C3-4006-83B4-019D4B5F60DC}" sibTransId="{0E40C0A1-B089-40CE-B77E-917CF074E708}"/>
    <dgm:cxn modelId="{5EDBFA86-9D47-453B-8D89-B9F6CE7AB86A}" type="presOf" srcId="{096EE105-79CE-458E-AC6C-A0BEA4B6402E}" destId="{2516F808-8057-4FE7-8DDC-68DC8626B50D}" srcOrd="0" destOrd="3" presId="urn:microsoft.com/office/officeart/2005/8/layout/list1"/>
    <dgm:cxn modelId="{0524FB53-6FAE-4E76-9846-2580A1FDDD9E}" srcId="{25FBCB80-1B2B-4948-ABBB-D350E7F0C8D5}" destId="{419E264B-0B32-44B3-AA0E-77B86A44E89D}" srcOrd="0" destOrd="0" parTransId="{1F3CBED5-274E-4BF9-A153-253E343F35A5}" sibTransId="{11B371D3-0205-407B-B0F5-B14D94F890AE}"/>
    <dgm:cxn modelId="{C51B05DA-E763-4B7C-8B71-2E876078BFA4}" srcId="{25FBCB80-1B2B-4948-ABBB-D350E7F0C8D5}" destId="{4C757ECF-3F38-4455-A71C-6E49F27E722B}" srcOrd="1" destOrd="0" parTransId="{C6EEC1BD-37BE-467F-8468-313C4F7BAFC7}" sibTransId="{341744CE-14D7-4480-BC61-9CAF54672922}"/>
    <dgm:cxn modelId="{CFED5F70-2879-48BC-BBE0-0A7111904C24}" srcId="{67B687C2-92A9-4881-B832-A1B541E4CF78}" destId="{24AD9152-724D-4ADA-8E58-91C3C4A0F577}" srcOrd="0" destOrd="0" parTransId="{5BBCFE82-5E7E-40C6-8ED2-D267D5529CCB}" sibTransId="{D4E570FB-5B10-485B-A42C-CC860026A5A2}"/>
    <dgm:cxn modelId="{CBCFDD6D-072C-4F59-9CFD-4DF753E3BD18}" type="presOf" srcId="{419E264B-0B32-44B3-AA0E-77B86A44E89D}" destId="{6C230089-8977-40E0-9B37-D4E3EE096CAF}" srcOrd="0" destOrd="0" presId="urn:microsoft.com/office/officeart/2005/8/layout/list1"/>
    <dgm:cxn modelId="{D55014A7-84C5-49BA-B8A1-8D722E71E0C7}" srcId="{67B687C2-92A9-4881-B832-A1B541E4CF78}" destId="{EAAC303C-C6CB-4CA3-BEFA-2A2B9425110F}" srcOrd="2" destOrd="0" parTransId="{CFE4EAF0-A75D-47BE-B753-A795FFB5BE03}" sibTransId="{03F8831D-6159-40D9-BB9F-034551EC7103}"/>
    <dgm:cxn modelId="{5D9C240A-6569-4108-8227-1BF98DAEC157}" type="presOf" srcId="{EAAC303C-C6CB-4CA3-BEFA-2A2B9425110F}" destId="{2516F808-8057-4FE7-8DDC-68DC8626B50D}" srcOrd="0" destOrd="2" presId="urn:microsoft.com/office/officeart/2005/8/layout/list1"/>
    <dgm:cxn modelId="{C5FDD2C8-4DBD-4464-980F-9F7DC4BCA326}" type="presOf" srcId="{25FBCB80-1B2B-4948-ABBB-D350E7F0C8D5}" destId="{AA3419C3-4A48-4E8B-B46E-1686091677B4}" srcOrd="1" destOrd="0" presId="urn:microsoft.com/office/officeart/2005/8/layout/list1"/>
    <dgm:cxn modelId="{89338520-30BD-4BC0-B8EC-03C54054DF87}" srcId="{3FCBE5A1-CB6F-4C49-891E-BE28AA70E1AE}" destId="{25FBCB80-1B2B-4948-ABBB-D350E7F0C8D5}" srcOrd="0" destOrd="0" parTransId="{7EC61820-A075-46E5-869F-31259FD2004A}" sibTransId="{5D633CE2-39E1-442B-85CF-D822FB82E22D}"/>
    <dgm:cxn modelId="{852BF935-7CFF-41C4-BD6D-16B4E6A6B3A3}" type="presOf" srcId="{3FCBE5A1-CB6F-4C49-891E-BE28AA70E1AE}" destId="{492F22BC-04E6-421C-9A51-FBDB18199D8F}" srcOrd="0" destOrd="0" presId="urn:microsoft.com/office/officeart/2005/8/layout/list1"/>
    <dgm:cxn modelId="{3BB71E25-DFAA-421E-B163-B1EB41736D54}" type="presParOf" srcId="{492F22BC-04E6-421C-9A51-FBDB18199D8F}" destId="{961C5DD4-BC22-4FED-B70C-CC69416646BF}" srcOrd="0" destOrd="0" presId="urn:microsoft.com/office/officeart/2005/8/layout/list1"/>
    <dgm:cxn modelId="{86FF0C66-C9F1-47E0-9696-679FB035561B}" type="presParOf" srcId="{961C5DD4-BC22-4FED-B70C-CC69416646BF}" destId="{E4032B56-76FA-41B0-9C20-495D0BF5CAB1}" srcOrd="0" destOrd="0" presId="urn:microsoft.com/office/officeart/2005/8/layout/list1"/>
    <dgm:cxn modelId="{B46832B8-0545-47B7-8D17-09C2F776F65C}" type="presParOf" srcId="{961C5DD4-BC22-4FED-B70C-CC69416646BF}" destId="{AA3419C3-4A48-4E8B-B46E-1686091677B4}" srcOrd="1" destOrd="0" presId="urn:microsoft.com/office/officeart/2005/8/layout/list1"/>
    <dgm:cxn modelId="{D2DC4407-D512-41EC-9987-0FB12240941B}" type="presParOf" srcId="{492F22BC-04E6-421C-9A51-FBDB18199D8F}" destId="{0CC036F3-CF0F-4135-B16C-94786AA61287}" srcOrd="1" destOrd="0" presId="urn:microsoft.com/office/officeart/2005/8/layout/list1"/>
    <dgm:cxn modelId="{862B7C30-FB28-4972-B3A4-1FD3895268A1}" type="presParOf" srcId="{492F22BC-04E6-421C-9A51-FBDB18199D8F}" destId="{6C230089-8977-40E0-9B37-D4E3EE096CAF}" srcOrd="2" destOrd="0" presId="urn:microsoft.com/office/officeart/2005/8/layout/list1"/>
    <dgm:cxn modelId="{42E5A1ED-CF66-4A3E-80D0-48BC18597500}" type="presParOf" srcId="{492F22BC-04E6-421C-9A51-FBDB18199D8F}" destId="{A80FE201-59A4-4A87-895A-CB3528A92B3C}" srcOrd="3" destOrd="0" presId="urn:microsoft.com/office/officeart/2005/8/layout/list1"/>
    <dgm:cxn modelId="{4A7E7FCD-716B-43DB-8096-06689E4450EA}" type="presParOf" srcId="{492F22BC-04E6-421C-9A51-FBDB18199D8F}" destId="{B5CD8472-581F-408B-8F46-340DA9AE2C11}" srcOrd="4" destOrd="0" presId="urn:microsoft.com/office/officeart/2005/8/layout/list1"/>
    <dgm:cxn modelId="{3B5C8921-51EE-4CD5-B7C8-5F2F21ACDC79}" type="presParOf" srcId="{B5CD8472-581F-408B-8F46-340DA9AE2C11}" destId="{A6794DBA-41DD-4510-B1EB-69E579E5AC79}" srcOrd="0" destOrd="0" presId="urn:microsoft.com/office/officeart/2005/8/layout/list1"/>
    <dgm:cxn modelId="{E0711C74-DBE5-48DC-897F-5BAA3E1A0750}" type="presParOf" srcId="{B5CD8472-581F-408B-8F46-340DA9AE2C11}" destId="{AE986C5F-46E3-4F9D-94D1-37848C44EF22}" srcOrd="1" destOrd="0" presId="urn:microsoft.com/office/officeart/2005/8/layout/list1"/>
    <dgm:cxn modelId="{25860871-17F6-4F38-8E5E-CA0511F9C567}" type="presParOf" srcId="{492F22BC-04E6-421C-9A51-FBDB18199D8F}" destId="{B28E70B0-F62C-4280-9EAA-5CBE6922E9E2}" srcOrd="5" destOrd="0" presId="urn:microsoft.com/office/officeart/2005/8/layout/list1"/>
    <dgm:cxn modelId="{09A4CF35-876E-49B8-92BF-F48B2D9AD994}" type="presParOf" srcId="{492F22BC-04E6-421C-9A51-FBDB18199D8F}" destId="{2516F808-8057-4FE7-8DDC-68DC8626B50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30089-8977-40E0-9B37-D4E3EE096CAF}">
      <dsp:nvSpPr>
        <dsp:cNvPr id="0" name=""/>
        <dsp:cNvSpPr/>
      </dsp:nvSpPr>
      <dsp:spPr>
        <a:xfrm>
          <a:off x="162749" y="1800194"/>
          <a:ext cx="6149800" cy="10153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3847" tIns="270764" rIns="59384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наполняемость бюджета собственными доходами;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эффективное управление расходами;</a:t>
          </a:r>
          <a:endParaRPr lang="ru-RU" sz="1300" kern="1200" dirty="0"/>
        </a:p>
      </dsp:txBody>
      <dsp:txXfrm>
        <a:off x="162749" y="1800194"/>
        <a:ext cx="6149800" cy="1015373"/>
      </dsp:txXfrm>
    </dsp:sp>
    <dsp:sp modelId="{AA3419C3-4A48-4E8B-B46E-1686091677B4}">
      <dsp:nvSpPr>
        <dsp:cNvPr id="0" name=""/>
        <dsp:cNvSpPr/>
      </dsp:nvSpPr>
      <dsp:spPr>
        <a:xfrm>
          <a:off x="666800" y="2952330"/>
          <a:ext cx="5588075" cy="7519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2448" tIns="0" rIns="20244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Основные приоритеты бюджетной политики:</a:t>
          </a:r>
          <a:endParaRPr lang="ru-RU" sz="1300" kern="1200" dirty="0"/>
        </a:p>
      </dsp:txBody>
      <dsp:txXfrm>
        <a:off x="703506" y="2989036"/>
        <a:ext cx="5514663" cy="678514"/>
      </dsp:txXfrm>
    </dsp:sp>
    <dsp:sp modelId="{2516F808-8057-4FE7-8DDC-68DC8626B50D}">
      <dsp:nvSpPr>
        <dsp:cNvPr id="0" name=""/>
        <dsp:cNvSpPr/>
      </dsp:nvSpPr>
      <dsp:spPr>
        <a:xfrm>
          <a:off x="162749" y="3888460"/>
          <a:ext cx="6124091" cy="11711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3847" tIns="270764" rIns="59384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предсказуемость и устойчивость бюджетной системы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инвестирование в человеческий капитал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стабильность налоговых и неналоговых условий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качественное и эффективное муниципальное управление</a:t>
          </a:r>
        </a:p>
      </dsp:txBody>
      <dsp:txXfrm>
        <a:off x="162749" y="3888460"/>
        <a:ext cx="6124091" cy="1171183"/>
      </dsp:txXfrm>
    </dsp:sp>
    <dsp:sp modelId="{AE986C5F-46E3-4F9D-94D1-37848C44EF22}">
      <dsp:nvSpPr>
        <dsp:cNvPr id="0" name=""/>
        <dsp:cNvSpPr/>
      </dsp:nvSpPr>
      <dsp:spPr>
        <a:xfrm>
          <a:off x="666800" y="792087"/>
          <a:ext cx="5576827" cy="8587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2448" tIns="0" rIns="20244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Первоочередные задачи:</a:t>
          </a:r>
          <a:endParaRPr lang="ru-RU" sz="1300" kern="1200" dirty="0"/>
        </a:p>
      </dsp:txBody>
      <dsp:txXfrm>
        <a:off x="708723" y="834010"/>
        <a:ext cx="5492981" cy="774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2D992-CF51-4822-897A-14622F34002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B1138-828E-4C1F-B324-FDC2A12CB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0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1138-828E-4C1F-B324-FDC2A12CB9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1138-828E-4C1F-B324-FDC2A12CB9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9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1138-828E-4C1F-B324-FDC2A12CB9D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2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1138-828E-4C1F-B324-FDC2A12CB9D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5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rot="10800000" flipV="1">
            <a:off x="971600" y="1628800"/>
            <a:ext cx="6840761" cy="1512168"/>
          </a:xfrm>
        </p:spPr>
        <p:txBody>
          <a:bodyPr>
            <a:normAutofit fontScale="92500" lnSpcReduction="20000"/>
          </a:bodyPr>
          <a:lstStyle/>
          <a:p>
            <a:pPr lvl="0" algn="ctr">
              <a:buClr>
                <a:srgbClr val="F0A22E"/>
              </a:buClr>
            </a:pPr>
            <a:endParaRPr lang="ru-RU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/>
            </a:endParaRPr>
          </a:p>
          <a:p>
            <a:pPr lvl="0" algn="ctr">
              <a:buClr>
                <a:srgbClr val="F0A22E"/>
              </a:buClr>
            </a:pP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/>
            </a:endParaRPr>
          </a:p>
          <a:p>
            <a:pPr lvl="0" algn="ctr">
              <a:buClr>
                <a:srgbClr val="F0A22E"/>
              </a:buClr>
            </a:pPr>
            <a:r>
              <a:rPr lang="ru-RU" sz="29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Ковалевского </a:t>
            </a:r>
            <a:r>
              <a:rPr lang="ru-RU" sz="2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сельского поселения  </a:t>
            </a:r>
          </a:p>
          <a:p>
            <a:pPr lvl="0" algn="ctr">
              <a:buClr>
                <a:srgbClr val="F0A22E"/>
              </a:buClr>
            </a:pPr>
            <a:r>
              <a:rPr lang="ru-RU" sz="29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Красносулинского</a:t>
            </a:r>
            <a:r>
              <a:rPr lang="ru-RU" sz="2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 района</a:t>
            </a:r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051720" y="476672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anose="03020402040406030203" pitchFamily="66" charset="-78"/>
              </a:rPr>
              <a:t>БЮДЖЕТ</a:t>
            </a:r>
            <a:endParaRPr lang="ru-RU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abic Typesetting" panose="03020402040406030203" pitchFamily="66" charset="-7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861048"/>
            <a:ext cx="4572000" cy="16096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</a:pPr>
            <a:r>
              <a:rPr lang="ru-RU" sz="29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На </a:t>
            </a:r>
            <a:r>
              <a:rPr lang="ru-RU" sz="2900" b="1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2021 </a:t>
            </a:r>
            <a:r>
              <a:rPr lang="ru-RU" sz="29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год 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</a:pPr>
            <a:r>
              <a:rPr lang="ru-RU" sz="29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и плановый период 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</a:pPr>
            <a:r>
              <a:rPr lang="ru-RU" sz="2900" b="1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2022-2023 </a:t>
            </a:r>
            <a:r>
              <a:rPr lang="ru-RU" sz="29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годов</a:t>
            </a:r>
            <a:endParaRPr lang="ru-RU" sz="2900" b="1" spc="50" dirty="0">
              <a:ln w="11430"/>
              <a:gradFill>
                <a:gsLst>
                  <a:gs pos="25000">
                    <a:srgbClr val="A5644E">
                      <a:satMod val="155000"/>
                    </a:srgbClr>
                  </a:gs>
                  <a:gs pos="100000">
                    <a:srgbClr val="A5644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70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72808" cy="736104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Основные параметры бюджета Ковалевского сельского поселения на </a:t>
            </a:r>
            <a:r>
              <a:rPr lang="ru-RU" sz="2000" dirty="0" smtClean="0"/>
              <a:t>2022-2023 </a:t>
            </a:r>
            <a:r>
              <a:rPr lang="ru-RU" sz="2000" dirty="0" smtClean="0"/>
              <a:t>годы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83877700"/>
              </p:ext>
            </p:extLst>
          </p:nvPr>
        </p:nvGraphicFramePr>
        <p:xfrm>
          <a:off x="395536" y="1052736"/>
          <a:ext cx="4104456" cy="5475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</a:tblGrid>
              <a:tr h="43526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81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</a:p>
                    <a:p>
                      <a:pPr algn="ctr"/>
                      <a:r>
                        <a:rPr lang="ru-RU" sz="1400" dirty="0" smtClean="0"/>
                        <a:t>8318,1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8318,1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6847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1200" dirty="0" smtClean="0"/>
                        <a:t>456,2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Культура</a:t>
                      </a:r>
                    </a:p>
                    <a:p>
                      <a:pPr algn="ctr"/>
                      <a:r>
                        <a:rPr lang="ru-RU" sz="1200" dirty="0" smtClean="0"/>
                        <a:t>2123,2</a:t>
                      </a:r>
                      <a:endParaRPr lang="ru-RU" sz="1200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1200" dirty="0" smtClean="0"/>
                        <a:t>417,1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200" dirty="0" smtClean="0"/>
                        <a:t>1146,9</a:t>
                      </a:r>
                      <a:endParaRPr lang="ru-RU" sz="1200" dirty="0"/>
                    </a:p>
                  </a:txBody>
                  <a:tcPr/>
                </a:tc>
              </a:tr>
              <a:tr h="5366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sz="1200" dirty="0" smtClean="0"/>
                        <a:t>1502,9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sz="1200" dirty="0" smtClean="0"/>
                        <a:t>242,6</a:t>
                      </a:r>
                      <a:endParaRPr lang="ru-RU" sz="1200" dirty="0"/>
                    </a:p>
                  </a:txBody>
                  <a:tcPr/>
                </a:tc>
              </a:tr>
              <a:tr h="11805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sz="1200" dirty="0" smtClean="0"/>
                        <a:t>5934,3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sz="1200" dirty="0" smtClean="0"/>
                        <a:t>25,0</a:t>
                      </a:r>
                      <a:endParaRPr lang="ru-RU" sz="1200" dirty="0"/>
                    </a:p>
                  </a:txBody>
                  <a:tcPr/>
                </a:tc>
              </a:tr>
              <a:tr h="5870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Иные</a:t>
                      </a:r>
                    </a:p>
                    <a:p>
                      <a:pPr algn="ctr"/>
                      <a:r>
                        <a:rPr lang="ru-RU" sz="1200" dirty="0" smtClean="0"/>
                        <a:t>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Иные расходы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4780,4</a:t>
                      </a:r>
                      <a:endParaRPr lang="ru-RU" sz="1200" dirty="0"/>
                    </a:p>
                  </a:txBody>
                  <a:tcPr/>
                </a:tc>
              </a:tr>
              <a:tr h="435269"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16777106"/>
              </p:ext>
            </p:extLst>
          </p:nvPr>
        </p:nvGraphicFramePr>
        <p:xfrm>
          <a:off x="4499992" y="1052735"/>
          <a:ext cx="4161656" cy="54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828"/>
                <a:gridCol w="2080828"/>
              </a:tblGrid>
              <a:tr h="43133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26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</a:p>
                    <a:p>
                      <a:pPr algn="ctr"/>
                      <a:r>
                        <a:rPr lang="ru-RU" sz="1400" dirty="0" smtClean="0"/>
                        <a:t>8516,3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8516,3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6941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1200" dirty="0" smtClean="0"/>
                        <a:t>469,3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Культура</a:t>
                      </a:r>
                    </a:p>
                    <a:p>
                      <a:pPr algn="ctr"/>
                      <a:r>
                        <a:rPr lang="ru-RU" sz="1200" dirty="0" smtClean="0"/>
                        <a:t>2208,5</a:t>
                      </a:r>
                      <a:endParaRPr lang="ru-RU" sz="1200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1200" dirty="0" smtClean="0"/>
                        <a:t>531,8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200" dirty="0" smtClean="0"/>
                        <a:t>920,2</a:t>
                      </a:r>
                      <a:endParaRPr lang="ru-RU" sz="1200" dirty="0"/>
                    </a:p>
                  </a:txBody>
                  <a:tcPr/>
                </a:tc>
              </a:tr>
              <a:tr h="53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sz="1200" dirty="0" smtClean="0"/>
                        <a:t>1562,9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sz="1200" dirty="0" smtClean="0"/>
                        <a:t>251,6</a:t>
                      </a:r>
                      <a:endParaRPr lang="ru-RU" sz="1200" dirty="0"/>
                    </a:p>
                  </a:txBody>
                  <a:tcPr/>
                </a:tc>
              </a:tr>
              <a:tr h="11699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sz="1200" dirty="0" smtClean="0"/>
                        <a:t>5944,4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sz="1200" dirty="0" smtClean="0"/>
                        <a:t>25,0</a:t>
                      </a:r>
                      <a:endParaRPr lang="ru-RU" sz="1200" dirty="0"/>
                    </a:p>
                  </a:txBody>
                  <a:tcPr/>
                </a:tc>
              </a:tr>
              <a:tr h="6025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Иные доходы</a:t>
                      </a:r>
                    </a:p>
                    <a:p>
                      <a:pPr algn="ctr"/>
                      <a:r>
                        <a:rPr lang="ru-RU" sz="1200" dirty="0" smtClean="0"/>
                        <a:t>7,9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Иные расходы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5111,0</a:t>
                      </a:r>
                      <a:endParaRPr lang="ru-RU" sz="1200" dirty="0"/>
                    </a:p>
                  </a:txBody>
                  <a:tcPr/>
                </a:tc>
              </a:tr>
              <a:tr h="431339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8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952541"/>
              </p:ext>
            </p:extLst>
          </p:nvPr>
        </p:nvGraphicFramePr>
        <p:xfrm>
          <a:off x="1115616" y="1124744"/>
          <a:ext cx="676875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615166"/>
            <a:ext cx="523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t>Динамика доходов бюджета поселения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70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7272808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56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716429"/>
              </p:ext>
            </p:extLst>
          </p:nvPr>
        </p:nvGraphicFramePr>
        <p:xfrm>
          <a:off x="179512" y="836712"/>
          <a:ext cx="7777236" cy="518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781800" cy="43204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Собственные доходы </a:t>
            </a:r>
            <a:r>
              <a:rPr lang="ru-RU" sz="1800" dirty="0"/>
              <a:t>К</a:t>
            </a:r>
            <a:r>
              <a:rPr lang="ru-RU" sz="1800" dirty="0" smtClean="0"/>
              <a:t>овалевского сельского поселения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218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941840"/>
              </p:ext>
            </p:extLst>
          </p:nvPr>
        </p:nvGraphicFramePr>
        <p:xfrm>
          <a:off x="251520" y="1340767"/>
          <a:ext cx="8352929" cy="51125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8532"/>
                <a:gridCol w="2311307"/>
                <a:gridCol w="1050595"/>
                <a:gridCol w="1120634"/>
                <a:gridCol w="1190674"/>
                <a:gridCol w="1120634"/>
                <a:gridCol w="980553"/>
              </a:tblGrid>
              <a:tr h="12983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№ п/п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Показатели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2019 </a:t>
                      </a:r>
                      <a:r>
                        <a:rPr lang="ru-RU" sz="1400" dirty="0" smtClean="0">
                          <a:latin typeface="+mj-lt"/>
                        </a:rPr>
                        <a:t>год</a:t>
                      </a:r>
                      <a:r>
                        <a:rPr lang="ru-RU" sz="1400" baseline="0" dirty="0" smtClean="0">
                          <a:latin typeface="+mj-lt"/>
                        </a:rPr>
                        <a:t> (отчет)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2020 </a:t>
                      </a:r>
                      <a:r>
                        <a:rPr lang="ru-RU" sz="1400" dirty="0" smtClean="0">
                          <a:latin typeface="+mj-lt"/>
                        </a:rPr>
                        <a:t>год (оценка)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2021 </a:t>
                      </a:r>
                      <a:r>
                        <a:rPr lang="ru-RU" sz="1400" dirty="0" smtClean="0">
                          <a:latin typeface="+mj-lt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(прогноз)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2022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год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(прогноз)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2023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год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(прогноз)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8233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Объем инвестиций (</a:t>
                      </a:r>
                      <a:r>
                        <a:rPr lang="ru-RU" sz="1400" dirty="0" err="1" smtClean="0">
                          <a:latin typeface="+mj-lt"/>
                        </a:rPr>
                        <a:t>тыс.руб</a:t>
                      </a:r>
                      <a:r>
                        <a:rPr lang="ru-RU" sz="1400" dirty="0" smtClean="0">
                          <a:latin typeface="+mj-lt"/>
                        </a:rPr>
                        <a:t>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17,1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37,3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30,8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233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Фонд заработной платы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(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тыс.руб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39841,86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40252,10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40731,54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41556,40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42745,86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623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Прибыль от сельхозпредприятий (</a:t>
                      </a:r>
                      <a:r>
                        <a:rPr lang="ru-RU" sz="1400" dirty="0" err="1" smtClean="0">
                          <a:latin typeface="+mj-lt"/>
                        </a:rPr>
                        <a:t>тыс.руб</a:t>
                      </a:r>
                      <a:r>
                        <a:rPr lang="ru-RU" sz="1400" dirty="0" smtClean="0">
                          <a:latin typeface="+mj-lt"/>
                        </a:rPr>
                        <a:t>.)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19,38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20,27</a:t>
                      </a:r>
                    </a:p>
                  </a:txBody>
                  <a:tcPr marL="9525" marR="9525" marT="9525" marB="0"/>
                </a:tc>
              </a:tr>
              <a:tr h="10051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Индекс потребительских цен (процентов)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104,7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103,1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103,8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104,0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104,0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2358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Основные показатели прогноза социально-экономического развития Ковалевского сельского поселения на 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2021-2023 </a:t>
            </a:r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3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343831"/>
              </p:ext>
            </p:extLst>
          </p:nvPr>
        </p:nvGraphicFramePr>
        <p:xfrm>
          <a:off x="179512" y="1412776"/>
          <a:ext cx="87129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7818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Структура налоговых и неналоговых доходов бюджета Ковалевского сельского поселения </a:t>
            </a:r>
            <a:r>
              <a:rPr lang="ru-RU" sz="2000" dirty="0" smtClean="0"/>
              <a:t>в2021 </a:t>
            </a:r>
            <a:r>
              <a:rPr lang="ru-RU" sz="2000" dirty="0" smtClean="0"/>
              <a:t>году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391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457744"/>
              </p:ext>
            </p:extLst>
          </p:nvPr>
        </p:nvGraphicFramePr>
        <p:xfrm>
          <a:off x="251520" y="1268760"/>
          <a:ext cx="8496944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75270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Динамика поступлений налога на доходы физических лиц в </a:t>
            </a:r>
            <a:r>
              <a:rPr lang="ru-RU" sz="2000" dirty="0" smtClean="0"/>
              <a:t>бюджет Ковалевского сельского </a:t>
            </a:r>
            <a:r>
              <a:rPr lang="ru-RU" sz="2000" dirty="0"/>
              <a:t>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5686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186900"/>
              </p:ext>
            </p:extLst>
          </p:nvPr>
        </p:nvGraphicFramePr>
        <p:xfrm>
          <a:off x="323528" y="980728"/>
          <a:ext cx="8208912" cy="5139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165"/>
                <a:gridCol w="1410421"/>
                <a:gridCol w="1175350"/>
                <a:gridCol w="1332064"/>
                <a:gridCol w="1077912"/>
              </a:tblGrid>
              <a:tr h="8904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</a:t>
                      </a:r>
                      <a:r>
                        <a:rPr lang="ru-RU" sz="1200" dirty="0" smtClean="0"/>
                        <a:t>год (фактическое исполнение)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</a:tr>
              <a:tr h="5158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Безвозмездные поступления, 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19022,6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8327,3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5934,3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5944,4</a:t>
                      </a:r>
                      <a:endParaRPr lang="ru-RU" sz="1200" dirty="0"/>
                    </a:p>
                  </a:txBody>
                  <a:tcPr/>
                </a:tc>
              </a:tr>
              <a:tr h="46588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на выравнивание бюджетной обеспеченности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7356,2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7193,8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5691,5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5692,6</a:t>
                      </a:r>
                      <a:endParaRPr lang="ru-RU" sz="12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поселений на осуществление первичного воинского учета на территориях, где отсутствуют военные комиссариаты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251,6</a:t>
                      </a:r>
                      <a:endParaRPr lang="ru-RU" sz="12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поселений на выполнение передаваемых полномочий субъектов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 субсидии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1821,0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8909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9614,1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Безвозмездные поступления*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16530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*Объем безвозмездных поступлений в бюджет поселения будет уточнен на основании проекта областного</a:t>
            </a:r>
          </a:p>
          <a:p>
            <a:r>
              <a:rPr lang="ru-RU" sz="1200" dirty="0"/>
              <a:t>бюджета для рассмотрения ко 2 чтению на </a:t>
            </a:r>
            <a:r>
              <a:rPr lang="ru-RU" sz="1200" dirty="0" smtClean="0"/>
              <a:t>2021 </a:t>
            </a:r>
            <a:r>
              <a:rPr lang="ru-RU" sz="1200" dirty="0"/>
              <a:t>год и на плановый период </a:t>
            </a:r>
            <a:r>
              <a:rPr lang="ru-RU" sz="1200" dirty="0" smtClean="0"/>
              <a:t>2022 </a:t>
            </a:r>
            <a:r>
              <a:rPr lang="ru-RU" sz="1200" dirty="0"/>
              <a:t>и </a:t>
            </a:r>
            <a:r>
              <a:rPr lang="ru-RU" sz="1200" dirty="0" smtClean="0"/>
              <a:t>2023 </a:t>
            </a:r>
            <a:r>
              <a:rPr lang="ru-RU" sz="1200" dirty="0"/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267384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32486"/>
              </p:ext>
            </p:extLst>
          </p:nvPr>
        </p:nvGraphicFramePr>
        <p:xfrm>
          <a:off x="251520" y="260648"/>
          <a:ext cx="868680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21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517238"/>
              </p:ext>
            </p:extLst>
          </p:nvPr>
        </p:nvGraphicFramePr>
        <p:xfrm>
          <a:off x="323528" y="908720"/>
          <a:ext cx="7543800" cy="5399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080120"/>
                <a:gridCol w="1008112"/>
                <a:gridCol w="864096"/>
                <a:gridCol w="1080120"/>
                <a:gridCol w="919064"/>
              </a:tblGrid>
              <a:tr h="36118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Расходы по разделам бюджетной классификации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</a:tr>
              <a:tr h="8015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(фактическое исполнение)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(ожидаемое исполнение)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1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20979,1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21314,7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10634,0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8318,1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8516,3</a:t>
                      </a:r>
                      <a:endParaRPr lang="ru-RU" sz="1200" dirty="0"/>
                    </a:p>
                  </a:txBody>
                  <a:tcPr anchor="ctr"/>
                </a:tc>
              </a:tr>
              <a:tr h="361186">
                <a:tc>
                  <a:txBody>
                    <a:bodyPr/>
                    <a:lstStyle/>
                    <a:p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 том числе: 	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anchor="ctr"/>
                </a:tc>
              </a:tr>
              <a:tr h="361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4718,8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4821,7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5384,5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4760,4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5091,0</a:t>
                      </a:r>
                      <a:endParaRPr lang="ru-RU" sz="1200" dirty="0"/>
                    </a:p>
                  </a:txBody>
                  <a:tcPr anchor="ctr"/>
                </a:tc>
              </a:tr>
              <a:tr h="361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231,00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231,1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240,5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242,6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251,6</a:t>
                      </a:r>
                      <a:endParaRPr lang="ru-RU" sz="1200" dirty="0"/>
                    </a:p>
                  </a:txBody>
                  <a:tcPr anchor="ctr"/>
                </a:tc>
              </a:tr>
              <a:tr h="6234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285,00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285,00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25,0</a:t>
                      </a:r>
                      <a:endParaRPr lang="ru-RU" sz="1200" dirty="0"/>
                    </a:p>
                  </a:txBody>
                  <a:tcPr anchor="ctr"/>
                </a:tc>
              </a:tr>
              <a:tr h="361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1636,0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1636,0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839,0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</a:tr>
              <a:tr h="4452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6325,3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6100,7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2089,6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1146,9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920,2</a:t>
                      </a:r>
                      <a:endParaRPr lang="ru-RU" sz="1200" dirty="0"/>
                    </a:p>
                  </a:txBody>
                  <a:tcPr anchor="ctr"/>
                </a:tc>
              </a:tr>
              <a:tr h="361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</a:tr>
              <a:tr h="361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Культура, кинематография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4153,7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4153,6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2035,7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2123,2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2208,5</a:t>
                      </a:r>
                      <a:endParaRPr lang="ru-RU" sz="1200" dirty="0"/>
                    </a:p>
                  </a:txBody>
                  <a:tcPr anchor="ctr"/>
                </a:tc>
              </a:tr>
              <a:tr h="361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3841,9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3841,9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</a:tr>
              <a:tr h="2671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781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Trebuchet MS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rebuchet MS"/>
              </a:rPr>
            </a:br>
            <a:r>
              <a:rPr lang="ru-RU" sz="2000" b="1" dirty="0">
                <a:latin typeface="Trebuchet MS"/>
              </a:rPr>
              <a:t>Расходы бюджета поселения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39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atosvetly.ru.images.1c-bitrix-cdn.ru/upload/medialibrary/bc2/%D0%A1%D0%BB%D0%B0%D0%B9%D0%B43.JPG?14599780431768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08" y="3735"/>
            <a:ext cx="91673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5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208912" cy="36724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соответствии с решением от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 июля 2018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№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 «Об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утверждении Положения о бюджетном процессе в муниципальном образовании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Ковалевское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поселение» проект бюджета составлен на основе муниципальных программ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Ковалевского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реализацию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 программ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Ковалевского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предусмотрено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10021,0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рублей,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–7843,4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рублей и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7821,2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рублей. В программах на три предстоящих года сосредоточено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94,2, 94,0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91,0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процентов соответственно от всех расходов бюджета поселения.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781800" cy="1080120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Муниципальные программы </a:t>
            </a:r>
            <a:r>
              <a:rPr lang="ru-RU" sz="2200" dirty="0" smtClean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Ковалевского </a:t>
            </a:r>
            <a:r>
              <a:rPr lang="ru-RU" sz="2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сельского поселения в бюджете поселения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01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930353"/>
              </p:ext>
            </p:extLst>
          </p:nvPr>
        </p:nvGraphicFramePr>
        <p:xfrm>
          <a:off x="395536" y="1628800"/>
          <a:ext cx="73803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200800" cy="648072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Расходы бюджета поселения, формируемые в рамках муниципальных программ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Ковалевского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сельского поселения, и непрограммные расходы</a:t>
            </a:r>
            <a:b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289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04011"/>
              </p:ext>
            </p:extLst>
          </p:nvPr>
        </p:nvGraphicFramePr>
        <p:xfrm>
          <a:off x="251520" y="1556792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781800" cy="65720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Расходы на культуру</a:t>
            </a:r>
          </a:p>
        </p:txBody>
      </p:sp>
    </p:spTree>
    <p:extLst>
      <p:ext uri="{BB962C8B-B14F-4D97-AF65-F5344CB8AC3E}">
        <p14:creationId xmlns:p14="http://schemas.microsoft.com/office/powerpoint/2010/main" val="328263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133830"/>
              </p:ext>
            </p:extLst>
          </p:nvPr>
        </p:nvGraphicFramePr>
        <p:xfrm>
          <a:off x="251520" y="1484784"/>
          <a:ext cx="7543800" cy="460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6781800" cy="6549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Расходы на жилищно-коммунальное хозяйство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1788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526374"/>
              </p:ext>
            </p:extLst>
          </p:nvPr>
        </p:nvGraphicFramePr>
        <p:xfrm>
          <a:off x="251520" y="980728"/>
          <a:ext cx="7543800" cy="5340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764"/>
                <a:gridCol w="1224136"/>
                <a:gridCol w="1008112"/>
                <a:gridCol w="936104"/>
                <a:gridCol w="846684"/>
              </a:tblGrid>
              <a:tr h="82645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Наименование муниципальной программы Ковалевского сельского поселения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</a:t>
                      </a:r>
                      <a:r>
                        <a:rPr lang="ru-RU" sz="1100" dirty="0" smtClean="0"/>
                        <a:t>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(план)</a:t>
                      </a:r>
                    </a:p>
                    <a:p>
                      <a:pPr algn="ctr"/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100" dirty="0" smtClean="0"/>
                        <a:t>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100" dirty="0" smtClean="0"/>
                        <a:t>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1. Управление муниципальными финансами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4561,9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4927,7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4478,3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4597,5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2. Муниципальная политика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77,8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50,0</a:t>
                      </a:r>
                      <a:endParaRPr lang="ru-RU" sz="1100" dirty="0"/>
                    </a:p>
                  </a:txBody>
                  <a:tcPr/>
                </a:tc>
              </a:tr>
              <a:tr h="82645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35,0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4. Развитие транспортной системы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1550,9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839,0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5933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5. Благоустройство территории и жилищно-коммунальное хозяйство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6100,7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2079,6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1136,9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910,2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6. Развитие культуры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4153,7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2035,7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2123,2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/>
                        <a:t>2208,5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7. Формирование</a:t>
                      </a:r>
                      <a:r>
                        <a:rPr lang="ru-RU" sz="1100" baseline="0" dirty="0" smtClean="0"/>
                        <a:t> современной городской среды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8. Развитие физической культуры и спорта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781800" cy="513184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Программная структура расходов бюджета 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74319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43408"/>
            <a:ext cx="9721079" cy="7704856"/>
          </a:xfrm>
        </p:spPr>
      </p:pic>
    </p:spTree>
    <p:extLst>
      <p:ext uri="{BB962C8B-B14F-4D97-AF65-F5344CB8AC3E}">
        <p14:creationId xmlns:p14="http://schemas.microsoft.com/office/powerpoint/2010/main" val="34795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62537" cy="6858000"/>
          </a:xfrm>
        </p:spPr>
      </p:pic>
    </p:spTree>
    <p:extLst>
      <p:ext uri="{BB962C8B-B14F-4D97-AF65-F5344CB8AC3E}">
        <p14:creationId xmlns:p14="http://schemas.microsoft.com/office/powerpoint/2010/main" val="8856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416824" cy="4209331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ru-RU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</a:endParaRPr>
          </a:p>
          <a:p>
            <a:pPr>
              <a:spcAft>
                <a:spcPts val="0"/>
              </a:spcAft>
            </a:pPr>
            <a:endParaRPr lang="ru-RU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</a:endParaRPr>
          </a:p>
          <a:p>
            <a:pPr lvl="0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</a:rPr>
              <a:t>Прогноз социально-экономического развития Ковалевского сельского поселения на 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</a:rPr>
              <a:t>2021-2023 </a:t>
            </a:r>
            <a:r>
              <a:rPr lang="ru-R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</a:rPr>
              <a:t>годы 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(Постановление  Администрации Ковалевского сельского поселения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Красносулинского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 района от </a:t>
            </a:r>
            <a:r>
              <a:rPr lang="ru-RU" sz="18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30.07.2020 № 68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)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  <a:cs typeface="Times New Roman"/>
            </a:endParaRPr>
          </a:p>
          <a:p>
            <a:pPr marL="45720" lvl="0" indent="0">
              <a:buClr>
                <a:srgbClr val="FE8637"/>
              </a:buClr>
              <a:buSzPct val="70000"/>
              <a:buNone/>
            </a:pP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  <a:cs typeface="Times New Roman"/>
            </a:endParaRPr>
          </a:p>
          <a:p>
            <a:pPr lvl="0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Основные направления бюджетной и налоговой политики Ковалевского сельского поселения на 2020-2022 годы (Постановление Администрации Ковалевского сельского поселения от </a:t>
            </a:r>
            <a:r>
              <a:rPr lang="ru-RU" sz="18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06.11.2020 №93 </a:t>
            </a:r>
            <a:endParaRPr lang="ru-RU" sz="1800" b="1" dirty="0" smtClean="0">
              <a:solidFill>
                <a:srgbClr val="3E3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  <a:cs typeface="Times New Roman"/>
            </a:endParaRPr>
          </a:p>
          <a:p>
            <a:pPr lvl="0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Муниципальные 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программы Ковалевского сельского поселения(проекты изменений в них)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800" dirty="0">
              <a:latin typeface="Constantia"/>
              <a:ea typeface="Constantia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0880" cy="1512168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/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Основа формирования проекта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бюджета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/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Ковалевского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сельского поселения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/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на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2020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год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и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плановый период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2021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и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2023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годов: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6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391541"/>
              </p:ext>
            </p:extLst>
          </p:nvPr>
        </p:nvGraphicFramePr>
        <p:xfrm>
          <a:off x="304801" y="1412776"/>
          <a:ext cx="7651575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34481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юджета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 направлен на решение следующих ключевых задач: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3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424936" cy="4176464"/>
          </a:xfrm>
        </p:spPr>
        <p:txBody>
          <a:bodyPr>
            <a:normAutofit fontScale="55000" lnSpcReduction="20000"/>
          </a:bodyPr>
          <a:lstStyle/>
          <a:p>
            <a:pPr lvl="0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3000" dirty="0">
                <a:solidFill>
                  <a:prstClr val="black"/>
                </a:solidFill>
                <a:latin typeface="Century Schoolbook"/>
              </a:rPr>
              <a:t>- в составе основных характеристик бюджета не предусматриваются условно-утверждаемые расходы;</a:t>
            </a:r>
          </a:p>
          <a:p>
            <a:pPr lvl="0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3000" dirty="0">
                <a:solidFill>
                  <a:prstClr val="black"/>
                </a:solidFill>
                <a:latin typeface="Century Schoolbook"/>
              </a:rPr>
              <a:t>Исходными данными для расчета расходов на 2021 и 2023 годы приняты бюджетные ассигнования, утвержденные решением от 24.12.2019 № 111 «О бюджете Ковалевского сельского поселения сельского поселения </a:t>
            </a:r>
            <a:r>
              <a:rPr lang="ru-RU" sz="3000" dirty="0" err="1">
                <a:solidFill>
                  <a:prstClr val="black"/>
                </a:solidFill>
                <a:latin typeface="Century Schoolbook"/>
              </a:rPr>
              <a:t>Краcносулинского</a:t>
            </a:r>
            <a:r>
              <a:rPr lang="ru-RU" sz="3000" dirty="0">
                <a:solidFill>
                  <a:prstClr val="black"/>
                </a:solidFill>
                <a:latin typeface="Century Schoolbook"/>
              </a:rPr>
              <a:t> района на 2019 год и на плановый период 2020 и 2021 годов», для расходов на 2020 год – бюджетные ассигнования 2021 года, установленные этим решением;</a:t>
            </a:r>
            <a:endParaRPr lang="ru-RU" sz="3000" dirty="0">
              <a:solidFill>
                <a:prstClr val="black"/>
              </a:solidFill>
              <a:latin typeface="Century Schoolbook"/>
            </a:endParaRPr>
          </a:p>
          <a:p>
            <a:pPr lvl="0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3000" dirty="0">
                <a:solidFill>
                  <a:prstClr val="black"/>
                </a:solidFill>
                <a:latin typeface="Century Schoolbook"/>
              </a:rPr>
              <a:t>- расходы бюджета поселения сформированы с учетом выполнения условий соглашения о предоставлении дотации на выравнивание бюджетной обеспеченности из областного бюджета, реализации программы оптимизации расходов бюджета поселения на </a:t>
            </a:r>
            <a:r>
              <a:rPr lang="ru-RU" sz="3000" dirty="0" smtClean="0">
                <a:solidFill>
                  <a:prstClr val="black"/>
                </a:solidFill>
                <a:latin typeface="Century Schoolbook"/>
              </a:rPr>
              <a:t>2020-2022 </a:t>
            </a:r>
            <a:r>
              <a:rPr lang="ru-RU" sz="3000" dirty="0">
                <a:solidFill>
                  <a:prstClr val="black"/>
                </a:solidFill>
                <a:latin typeface="Century Schoolbook"/>
              </a:rPr>
              <a:t>годы, 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к полномочиям органов государственной власти субъектов Российской Федерации;</a:t>
            </a:r>
          </a:p>
          <a:p>
            <a:pPr lvl="0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3000" dirty="0">
                <a:solidFill>
                  <a:prstClr val="black"/>
                </a:solidFill>
                <a:latin typeface="Century Schoolbook"/>
              </a:rPr>
              <a:t>- реестр расходных обязательств не представляется на бумажном носителе.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08912" cy="1152128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Особенности составления </a:t>
            </a:r>
            <a:r>
              <a:rPr lang="ru-RU" sz="2000" dirty="0" smtClean="0"/>
              <a:t>решения о бюджете </a:t>
            </a:r>
            <a:r>
              <a:rPr lang="ru-RU" sz="2000" dirty="0"/>
              <a:t>на </a:t>
            </a:r>
            <a:r>
              <a:rPr lang="ru-RU" sz="2000" dirty="0" smtClean="0"/>
              <a:t>2021 </a:t>
            </a:r>
            <a:r>
              <a:rPr lang="ru-RU" sz="2000" dirty="0"/>
              <a:t>год и на </a:t>
            </a:r>
            <a:r>
              <a:rPr lang="ru-RU" sz="2000" dirty="0" smtClean="0"/>
              <a:t>плановый период </a:t>
            </a:r>
            <a:r>
              <a:rPr lang="ru-RU" sz="2000" dirty="0" smtClean="0"/>
              <a:t>2022 </a:t>
            </a:r>
            <a:r>
              <a:rPr lang="ru-RU" sz="2000" dirty="0"/>
              <a:t>и </a:t>
            </a:r>
            <a:r>
              <a:rPr lang="ru-RU" sz="2000" dirty="0" smtClean="0"/>
              <a:t>2023 </a:t>
            </a:r>
            <a:r>
              <a:rPr lang="ru-RU" sz="2000" dirty="0"/>
              <a:t>годов:</a:t>
            </a:r>
          </a:p>
        </p:txBody>
      </p:sp>
    </p:spTree>
    <p:extLst>
      <p:ext uri="{BB962C8B-B14F-4D97-AF65-F5344CB8AC3E}">
        <p14:creationId xmlns:p14="http://schemas.microsoft.com/office/powerpoint/2010/main" val="32695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681464"/>
              </p:ext>
            </p:extLst>
          </p:nvPr>
        </p:nvGraphicFramePr>
        <p:xfrm>
          <a:off x="539552" y="908720"/>
          <a:ext cx="8064896" cy="5616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550"/>
                <a:gridCol w="1385677"/>
                <a:gridCol w="1385677"/>
                <a:gridCol w="1154730"/>
                <a:gridCol w="1154730"/>
                <a:gridCol w="1059532"/>
              </a:tblGrid>
              <a:tr h="56936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</a:t>
                      </a:r>
                      <a:r>
                        <a:rPr lang="ru-RU" sz="1400" dirty="0" smtClean="0"/>
                        <a:t>год</a:t>
                      </a:r>
                    </a:p>
                    <a:p>
                      <a:pPr algn="ctr"/>
                      <a:r>
                        <a:rPr lang="ru-RU" sz="1300" dirty="0" smtClean="0"/>
                        <a:t>(фактическое</a:t>
                      </a:r>
                    </a:p>
                    <a:p>
                      <a:pPr algn="ctr"/>
                      <a:r>
                        <a:rPr lang="ru-RU" sz="1300" dirty="0" smtClean="0"/>
                        <a:t>исполнение)</a:t>
                      </a:r>
                      <a:endParaRPr lang="ru-RU" sz="13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Ожидаемое</a:t>
                      </a:r>
                    </a:p>
                    <a:p>
                      <a:pPr algn="ctr"/>
                      <a:r>
                        <a:rPr lang="ru-RU" sz="1400" dirty="0" smtClean="0"/>
                        <a:t>исполнение</a:t>
                      </a:r>
                    </a:p>
                    <a:p>
                      <a:r>
                        <a:rPr lang="ru-RU" sz="1400" dirty="0" smtClean="0"/>
                        <a:t>бюджета на</a:t>
                      </a:r>
                    </a:p>
                    <a:p>
                      <a:pPr algn="ctr"/>
                      <a:r>
                        <a:rPr lang="ru-RU" sz="1400" dirty="0" smtClean="0"/>
                        <a:t>2020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Решение на </a:t>
                      </a:r>
                      <a:r>
                        <a:rPr lang="ru-RU" sz="1400" dirty="0" smtClean="0"/>
                        <a:t>2021-2023 </a:t>
                      </a:r>
                      <a:r>
                        <a:rPr lang="ru-RU" sz="1400" dirty="0" err="1" smtClean="0"/>
                        <a:t>гг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13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 anchor="ctr"/>
                </a:tc>
              </a:tr>
              <a:tr h="56936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I. </a:t>
                      </a:r>
                      <a:r>
                        <a:rPr lang="ru-RU" sz="1400" dirty="0" smtClean="0"/>
                        <a:t>Доходы, всего: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21 050,4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21 097,7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10634,0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8318,1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8516,3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6936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из них: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670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налоговые и</a:t>
                      </a:r>
                    </a:p>
                    <a:p>
                      <a:pPr algn="l"/>
                      <a:r>
                        <a:rPr lang="ru-RU" sz="1400" dirty="0" smtClean="0"/>
                        <a:t>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2 027,8</a:t>
                      </a:r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2 071,6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2306,7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2383,8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2571,9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9555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безвозмездные</a:t>
                      </a:r>
                    </a:p>
                    <a:p>
                      <a:pPr algn="l"/>
                      <a:r>
                        <a:rPr lang="ru-RU" sz="1400" dirty="0" smtClean="0"/>
                        <a:t>поступления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19 022,6</a:t>
                      </a:r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19 023,1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8327,3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5934,3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5944,4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6936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II. </a:t>
                      </a:r>
                      <a:r>
                        <a:rPr lang="ru-RU" sz="1400" dirty="0" smtClean="0"/>
                        <a:t>Расходы,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20 979,1</a:t>
                      </a:r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21 314,7</a:t>
                      </a:r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</a:rPr>
                        <a:t>10634,0</a:t>
                      </a:r>
                      <a:endParaRPr lang="ru-RU" sz="1400" b="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</a:rPr>
                        <a:t>8318,1</a:t>
                      </a:r>
                      <a:endParaRPr lang="ru-RU" sz="1400" b="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</a:rPr>
                        <a:t>8516,3</a:t>
                      </a:r>
                      <a:endParaRPr lang="ru-RU" sz="1400" b="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555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III. </a:t>
                      </a:r>
                      <a:r>
                        <a:rPr lang="ru-RU" sz="1400" dirty="0" smtClean="0"/>
                        <a:t>Дефицит</a:t>
                      </a:r>
                    </a:p>
                    <a:p>
                      <a:pPr algn="l"/>
                      <a:r>
                        <a:rPr lang="ru-RU" sz="1400" dirty="0" smtClean="0"/>
                        <a:t>(-), профицит (+),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984776" cy="576064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на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4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920880" cy="64807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</a:rPr>
              <a:t>Основные параметры бюджета Ковалевского сельского </a:t>
            </a: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1800" b="1" dirty="0" smtClean="0">
                <a:effectLst/>
              </a:rPr>
              <a:t>поселения </a:t>
            </a:r>
            <a:r>
              <a:rPr lang="ru-RU" sz="1800" b="1" dirty="0">
                <a:effectLst/>
              </a:rPr>
              <a:t>на </a:t>
            </a:r>
            <a:r>
              <a:rPr lang="ru-RU" sz="1800" b="1" dirty="0" smtClean="0">
                <a:effectLst/>
              </a:rPr>
              <a:t>2021 </a:t>
            </a:r>
            <a:r>
              <a:rPr lang="ru-RU" sz="1800" b="1" dirty="0">
                <a:effectLst/>
              </a:rPr>
              <a:t>год</a:t>
            </a:r>
            <a:endParaRPr lang="ru-RU" sz="1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9578008"/>
              </p:ext>
            </p:extLst>
          </p:nvPr>
        </p:nvGraphicFramePr>
        <p:xfrm>
          <a:off x="467544" y="1124744"/>
          <a:ext cx="3470920" cy="54726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70920"/>
              </a:tblGrid>
              <a:tr h="804713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+mj-lt"/>
                        </a:rPr>
                        <a:t>Доходы бюджета:</a:t>
                      </a:r>
                    </a:p>
                    <a:p>
                      <a:pPr algn="ctr"/>
                      <a:endParaRPr lang="ru-RU" sz="1400" baseline="0" dirty="0" smtClean="0">
                        <a:latin typeface="+mj-lt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atin typeface="+mj-lt"/>
                        </a:rPr>
                        <a:t>10634,0</a:t>
                      </a: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  <a:tr h="794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nstantia"/>
                        </a:rPr>
                        <a:t>Налог на доходы физических лиц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nstantia"/>
                        </a:rPr>
                        <a:t>447,2</a:t>
                      </a: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  <a:tr h="9524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Налоги на совокупный доход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406,1</a:t>
                      </a: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  <a:tr h="9524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Налог на имущество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1446,1</a:t>
                      </a: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  <a:tr h="9524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Безвозмездные поступления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8327,3</a:t>
                      </a: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  <a:tr h="101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96775382"/>
              </p:ext>
            </p:extLst>
          </p:nvPr>
        </p:nvGraphicFramePr>
        <p:xfrm>
          <a:off x="4932040" y="1052737"/>
          <a:ext cx="3744416" cy="555825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44416"/>
              </a:tblGrid>
              <a:tr h="882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Расходы бюджета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10634,0</a:t>
                      </a:r>
                      <a:endParaRPr lang="ru-RU" sz="1400" b="0" baseline="0" dirty="0"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557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</a:rPr>
                        <a:t>Национальная экономика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  <a:ea typeface="Times New Roman"/>
                        </a:rPr>
                        <a:t>839,0</a:t>
                      </a: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  <a:tr h="880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</a:rPr>
                        <a:t>25,0</a:t>
                      </a: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  <a:tr h="6161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j-lt"/>
                        </a:rPr>
                        <a:t>КУЛЬТУРА </a:t>
                      </a:r>
                      <a:r>
                        <a:rPr lang="ru-RU" sz="1400" baseline="0" dirty="0" smtClean="0">
                          <a:latin typeface="+mj-lt"/>
                        </a:rPr>
                        <a:t>2035,7</a:t>
                      </a:r>
                      <a:endParaRPr lang="ru-RU" sz="1400" baseline="0" dirty="0" smtClean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  <a:tr h="6161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</a:rPr>
                        <a:t>Жилищно-коммунальное хозяйство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</a:rPr>
                        <a:t>1859,6</a:t>
                      </a: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  <a:tr h="6161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</a:rPr>
                        <a:t>Национальная оборона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</a:rPr>
                        <a:t>240,2</a:t>
                      </a: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  <a:tr h="352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baseline="0" dirty="0">
                        <a:latin typeface="+mj-lt"/>
                      </a:endParaRPr>
                    </a:p>
                  </a:txBody>
                  <a:tcPr/>
                </a:tc>
              </a:tr>
              <a:tr h="6161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effectLst/>
                          <a:latin typeface="+mj-lt"/>
                          <a:ea typeface="Times New Roman"/>
                        </a:rPr>
                        <a:t>Иные расходы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j-lt"/>
                        </a:rPr>
                        <a:t>7670,2</a:t>
                      </a:r>
                      <a:endParaRPr lang="ru-RU" sz="1400" b="0" i="0" baseline="0" dirty="0">
                        <a:latin typeface="+mj-lt"/>
                      </a:endParaRPr>
                    </a:p>
                  </a:txBody>
                  <a:tcPr/>
                </a:tc>
              </a:tr>
              <a:tr h="421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6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2163</TotalTime>
  <Words>1106</Words>
  <Application>Microsoft Office PowerPoint</Application>
  <PresentationFormat>Экран (4:3)</PresentationFormat>
  <Paragraphs>376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Основа формирования проекта бюджета  Ковалевского сельского поселения  на 2020 год и плановый период 2021 и 2023 годов:</vt:lpstr>
      <vt:lpstr>Проект бюджета на 2019 год и на плановый период 2020 и 2022 годов направлен на решение следующих ключевых задач:</vt:lpstr>
      <vt:lpstr>Особенности составления решения о бюджете на 2021 год и на плановый период 2022 и 2023 годов:</vt:lpstr>
      <vt:lpstr>Основные характеристики бюджета на 2021-2023 годы </vt:lpstr>
      <vt:lpstr>Основные параметры бюджета Ковалевского сельского  поселения на 2021 год</vt:lpstr>
      <vt:lpstr>Основные параметры бюджета Ковалевского сельского поселения на 2022-2023 годы</vt:lpstr>
      <vt:lpstr>  </vt:lpstr>
      <vt:lpstr>Презентация PowerPoint</vt:lpstr>
      <vt:lpstr>Собственные доходы Ковалевского сельского поселения</vt:lpstr>
      <vt:lpstr> Основные показатели прогноза социально-экономического развития Ковалевского сельского поселения на 2021-2023 годы</vt:lpstr>
      <vt:lpstr>Структура налоговых и неналоговых доходов бюджета Ковалевского сельского поселения в2021 году</vt:lpstr>
      <vt:lpstr>Динамика поступлений налога на доходы физических лиц в бюджет Ковалевского сельского поселения</vt:lpstr>
      <vt:lpstr>Безвозмездные поступления*</vt:lpstr>
      <vt:lpstr>Презентация PowerPoint</vt:lpstr>
      <vt:lpstr> Расходы бюджета поселения </vt:lpstr>
      <vt:lpstr>Муниципальные программы Ковалевского сельского поселения в бюджете поселения</vt:lpstr>
      <vt:lpstr>Расходы бюджета поселения, формируемые в рамках муниципальных программ Ковалевского сельского поселения, и непрограммные расходы </vt:lpstr>
      <vt:lpstr>Расходы на культуру</vt:lpstr>
      <vt:lpstr>Расходы на жилищно-коммунальное хозяйство</vt:lpstr>
      <vt:lpstr>Программная структура расходов бюджета поселения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Ковалевского сельского поселения</dc:title>
  <dc:creator>1</dc:creator>
  <cp:lastModifiedBy>1</cp:lastModifiedBy>
  <cp:revision>259</cp:revision>
  <cp:lastPrinted>2019-02-11T11:10:19Z</cp:lastPrinted>
  <dcterms:created xsi:type="dcterms:W3CDTF">2017-02-28T06:13:23Z</dcterms:created>
  <dcterms:modified xsi:type="dcterms:W3CDTF">2021-01-25T09:44:39Z</dcterms:modified>
</cp:coreProperties>
</file>