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8"/>
  </p:notesMasterIdLst>
  <p:sldIdLst>
    <p:sldId id="256" r:id="rId2"/>
    <p:sldId id="258" r:id="rId3"/>
    <p:sldId id="269" r:id="rId4"/>
    <p:sldId id="257" r:id="rId5"/>
    <p:sldId id="259" r:id="rId6"/>
    <p:sldId id="260" r:id="rId7"/>
    <p:sldId id="270" r:id="rId8"/>
    <p:sldId id="271" r:id="rId9"/>
    <p:sldId id="261" r:id="rId10"/>
    <p:sldId id="262" r:id="rId11"/>
    <p:sldId id="272" r:id="rId12"/>
    <p:sldId id="263" r:id="rId13"/>
    <p:sldId id="273" r:id="rId14"/>
    <p:sldId id="274" r:id="rId15"/>
    <p:sldId id="265" r:id="rId16"/>
    <p:sldId id="275" r:id="rId17"/>
    <p:sldId id="276" r:id="rId18"/>
    <p:sldId id="277" r:id="rId19"/>
    <p:sldId id="266" r:id="rId20"/>
    <p:sldId id="278" r:id="rId21"/>
    <p:sldId id="280" r:id="rId22"/>
    <p:sldId id="281" r:id="rId23"/>
    <p:sldId id="267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9749.1</c:v>
                </c:pt>
                <c:pt idx="1">
                  <c:v>12125.4</c:v>
                </c:pt>
                <c:pt idx="2">
                  <c:v>12877.4</c:v>
                </c:pt>
                <c:pt idx="3">
                  <c:v>6715</c:v>
                </c:pt>
                <c:pt idx="4">
                  <c:v>6373.8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701696"/>
        <c:axId val="34703232"/>
        <c:axId val="0"/>
      </c:bar3DChart>
      <c:catAx>
        <c:axId val="347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703232"/>
        <c:crosses val="autoZero"/>
        <c:auto val="1"/>
        <c:lblAlgn val="ctr"/>
        <c:lblOffset val="100"/>
        <c:noMultiLvlLbl val="0"/>
      </c:catAx>
      <c:valAx>
        <c:axId val="3470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01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факт 2017 года</c:v>
                </c:pt>
                <c:pt idx="1">
                  <c:v>факт 2018 года</c:v>
                </c:pt>
                <c:pt idx="2">
                  <c:v>план 2019 года</c:v>
                </c:pt>
                <c:pt idx="3">
                  <c:v>план 2020 года</c:v>
                </c:pt>
                <c:pt idx="4">
                  <c:v>план 2021 года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2268</c:v>
                </c:pt>
                <c:pt idx="1">
                  <c:v>2122</c:v>
                </c:pt>
                <c:pt idx="2" formatCode="General">
                  <c:v>2619.6999999999998</c:v>
                </c:pt>
                <c:pt idx="3" formatCode="General">
                  <c:v>2392.9</c:v>
                </c:pt>
                <c:pt idx="4" formatCode="General">
                  <c:v>2456.6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3894656"/>
        <c:axId val="43896192"/>
        <c:axId val="0"/>
      </c:bar3DChart>
      <c:catAx>
        <c:axId val="4389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896192"/>
        <c:crosses val="autoZero"/>
        <c:auto val="1"/>
        <c:lblAlgn val="ctr"/>
        <c:lblOffset val="100"/>
        <c:noMultiLvlLbl val="0"/>
      </c:catAx>
      <c:valAx>
        <c:axId val="4389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9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- 414,9</c:v>
                </c:pt>
                <c:pt idx="1">
                  <c:v>Налоги на совокупный доход - 411,6</c:v>
                </c:pt>
                <c:pt idx="2">
                  <c:v>Налог на имущество - 1294,3</c:v>
                </c:pt>
                <c:pt idx="3">
                  <c:v>Неналоговые доходы - 61,4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0.15840000000000001</c:v>
                </c:pt>
                <c:pt idx="1">
                  <c:v>6.6000000000000003E-2</c:v>
                </c:pt>
                <c:pt idx="2">
                  <c:v>0.66700000000000004</c:v>
                </c:pt>
                <c:pt idx="3">
                  <c:v>4.1999999999999997E-3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920040297993"/>
          <c:y val="7.5522361175441324E-2"/>
          <c:w val="0.33597894960099683"/>
          <c:h val="0.799412793988986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51515151515152E-2"/>
                  <c:y val="-0.28342267042822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35016835016835E-2"/>
                  <c:y val="-0.32620341909133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01010101010102E-2"/>
                  <c:y val="-0.32085561497326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885521885521887E-2"/>
                  <c:y val="-0.34491978609625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468013468013467E-2"/>
                  <c:y val="-0.36096277738010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357.1</c:v>
                </c:pt>
                <c:pt idx="1">
                  <c:v>427</c:v>
                </c:pt>
                <c:pt idx="2" formatCode="General">
                  <c:v>414.9</c:v>
                </c:pt>
                <c:pt idx="3" formatCode="General">
                  <c:v>446.3</c:v>
                </c:pt>
                <c:pt idx="4" formatCode="General">
                  <c:v>467.7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640128"/>
        <c:axId val="44687744"/>
        <c:axId val="0"/>
      </c:bar3DChart>
      <c:catAx>
        <c:axId val="4464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44687744"/>
        <c:crosses val="autoZero"/>
        <c:auto val="1"/>
        <c:lblAlgn val="ctr"/>
        <c:lblOffset val="100"/>
        <c:noMultiLvlLbl val="0"/>
      </c:catAx>
      <c:valAx>
        <c:axId val="4468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40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</a:t>
            </a:r>
            <a:r>
              <a:rPr lang="ru-RU" dirty="0" smtClean="0"/>
              <a:t>расходов </a:t>
            </a:r>
            <a:r>
              <a:rPr lang="ru-RU" dirty="0"/>
              <a:t>бюджета Ковалевского сельского поселения в </a:t>
            </a:r>
            <a:r>
              <a:rPr lang="ru-RU" dirty="0" smtClean="0"/>
              <a:t>2019 </a:t>
            </a:r>
            <a:r>
              <a:rPr lang="ru-RU" dirty="0"/>
              <a:t>г</a:t>
            </a:r>
          </a:p>
        </c:rich>
      </c:tx>
      <c:layout>
        <c:manualLayout>
          <c:xMode val="edge"/>
          <c:yMode val="edge"/>
          <c:x val="7.5094971681171435E-2"/>
          <c:y val="8.01678601367524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Ковалевского сельского поселения в 2017 г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вопросы-4510,4 тыс.руб.</c:v>
                </c:pt>
                <c:pt idx="1">
                  <c:v>Национальная безопасность и правоохранительная деятельность-35,0 тыс. рублей</c:v>
                </c:pt>
                <c:pt idx="2">
                  <c:v>Жилищно-коммунальное хозяйство-2556,5 тыс.руб</c:v>
                </c:pt>
                <c:pt idx="3">
                  <c:v>Образование-10,0 тыс.руб</c:v>
                </c:pt>
                <c:pt idx="4">
                  <c:v>Культура, кинематография-1781,5 тыс.руб</c:v>
                </c:pt>
                <c:pt idx="5">
                  <c:v>Физическая культура и спорт-10,0 тыс.руб</c:v>
                </c:pt>
                <c:pt idx="6">
                  <c:v>Национальная оборона -208,2 тыс.рублей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0.00%">
                  <c:v>0.218</c:v>
                </c:pt>
                <c:pt idx="1">
                  <c:v>1.46E-2</c:v>
                </c:pt>
                <c:pt idx="2" formatCode="0.00%">
                  <c:v>0.39200000000000002</c:v>
                </c:pt>
                <c:pt idx="3" formatCode="0.00%">
                  <c:v>1E-3</c:v>
                </c:pt>
                <c:pt idx="4" formatCode="0.00%">
                  <c:v>0.55000000000000004</c:v>
                </c:pt>
                <c:pt idx="5" formatCode="0.00%">
                  <c:v>5.0000000000000001E-3</c:v>
                </c:pt>
                <c:pt idx="6" formatCode="0.00%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619883040935677"/>
          <c:y val="0.14671637608305693"/>
          <c:w val="0.2646198830409357"/>
          <c:h val="0.76172107770853748"/>
        </c:manualLayout>
      </c:layout>
      <c:overlay val="0"/>
      <c:txPr>
        <a:bodyPr/>
        <a:lstStyle/>
        <a:p>
          <a:pPr>
            <a:defRPr sz="1200" kern="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867927233256"/>
          <c:y val="0.19006428804759667"/>
          <c:w val="0.56741029376535834"/>
          <c:h val="0.53417261266161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Ковалевского сельского поселения, формируемые в рамках муниципальных программ Красносулинского района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4619883040935672E-3"/>
                  <c:y val="5.6120665617607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 проект</c:v>
                </c:pt>
                <c:pt idx="2">
                  <c:v>2020 год проект </c:v>
                </c:pt>
                <c:pt idx="3">
                  <c:v>2021 год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8075.3</c:v>
                </c:pt>
                <c:pt idx="1">
                  <c:v>12609</c:v>
                </c:pt>
                <c:pt idx="2">
                  <c:v>6312.9</c:v>
                </c:pt>
                <c:pt idx="3">
                  <c:v>5529.9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 бюджета Ковалевского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 проект</c:v>
                </c:pt>
                <c:pt idx="2">
                  <c:v>2020 год проект </c:v>
                </c:pt>
                <c:pt idx="3">
                  <c:v>2021 год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4182.7</c:v>
                </c:pt>
                <c:pt idx="1">
                  <c:v>268.39999999999998</c:v>
                </c:pt>
                <c:pt idx="2">
                  <c:v>402.1</c:v>
                </c:pt>
                <c:pt idx="3">
                  <c:v>843.9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656576"/>
        <c:axId val="157658112"/>
        <c:axId val="0"/>
      </c:bar3DChart>
      <c:catAx>
        <c:axId val="15765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7658112"/>
        <c:crosses val="autoZero"/>
        <c:auto val="1"/>
        <c:lblAlgn val="ctr"/>
        <c:lblOffset val="100"/>
        <c:noMultiLvlLbl val="0"/>
      </c:catAx>
      <c:valAx>
        <c:axId val="15765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65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08640666840746"/>
          <c:y val="0.13177059928664642"/>
          <c:w val="0.33566233506904442"/>
          <c:h val="0.862812921284036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7048702245553E-2"/>
          <c:y val="9.517960990170346E-2"/>
          <c:w val="0.66330695405498552"/>
          <c:h val="0.80310483248417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факт 2017 г</c:v>
                </c:pt>
                <c:pt idx="1">
                  <c:v>план 2018 г</c:v>
                </c:pt>
                <c:pt idx="2">
                  <c:v>план 2019 г</c:v>
                </c:pt>
                <c:pt idx="3">
                  <c:v>план 2020 г</c:v>
                </c:pt>
                <c:pt idx="4">
                  <c:v>план 2021 г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1481.7</c:v>
                </c:pt>
                <c:pt idx="1">
                  <c:v>1723.3</c:v>
                </c:pt>
                <c:pt idx="2">
                  <c:v>3930.1</c:v>
                </c:pt>
                <c:pt idx="3">
                  <c:v>1427.2</c:v>
                </c:pt>
                <c:pt idx="4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факт 2017 г</c:v>
                </c:pt>
                <c:pt idx="1">
                  <c:v>план 2018 г</c:v>
                </c:pt>
                <c:pt idx="2">
                  <c:v>план 2019 г</c:v>
                </c:pt>
                <c:pt idx="3">
                  <c:v>план 2020 г</c:v>
                </c:pt>
                <c:pt idx="4">
                  <c:v>план 2021 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2015.9</c:v>
                </c:pt>
                <c:pt idx="1">
                  <c:v>2207.6999999999998</c:v>
                </c:pt>
                <c:pt idx="2">
                  <c:v>2546.5</c:v>
                </c:pt>
                <c:pt idx="3">
                  <c:v>545</c:v>
                </c:pt>
                <c:pt idx="4">
                  <c:v>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BE5A1-CB6F-4C49-891E-BE28AA70E1A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BCB80-1B2B-4948-ABBB-D350E7F0C8D5}">
      <dgm:prSet phldrT="[Текст]"/>
      <dgm:spPr/>
      <dgm:t>
        <a:bodyPr/>
        <a:lstStyle/>
        <a:p>
          <a:r>
            <a:rPr lang="ru-RU" dirty="0" smtClean="0"/>
            <a:t> Основные приоритеты бюджетной политики:</a:t>
          </a:r>
          <a:endParaRPr lang="ru-RU" dirty="0"/>
        </a:p>
      </dgm:t>
    </dgm:pt>
    <dgm:pt modelId="{7EC61820-A075-46E5-869F-31259FD2004A}" type="parTrans" cxnId="{89338520-30BD-4BC0-B8EC-03C54054DF87}">
      <dgm:prSet/>
      <dgm:spPr/>
      <dgm:t>
        <a:bodyPr/>
        <a:lstStyle/>
        <a:p>
          <a:endParaRPr lang="ru-RU"/>
        </a:p>
      </dgm:t>
    </dgm:pt>
    <dgm:pt modelId="{5D633CE2-39E1-442B-85CF-D822FB82E22D}" type="sibTrans" cxnId="{89338520-30BD-4BC0-B8EC-03C54054DF87}">
      <dgm:prSet/>
      <dgm:spPr/>
      <dgm:t>
        <a:bodyPr/>
        <a:lstStyle/>
        <a:p>
          <a:endParaRPr lang="ru-RU"/>
        </a:p>
      </dgm:t>
    </dgm:pt>
    <dgm:pt modelId="{419E264B-0B32-44B3-AA0E-77B86A44E89D}">
      <dgm:prSet phldrT="[Текст]"/>
      <dgm:spPr/>
      <dgm:t>
        <a:bodyPr/>
        <a:lstStyle/>
        <a:p>
          <a:r>
            <a:rPr lang="ru-RU" dirty="0" smtClean="0"/>
            <a:t>наполняемость бюджета собственными доходами;</a:t>
          </a:r>
          <a:endParaRPr lang="ru-RU" dirty="0"/>
        </a:p>
      </dgm:t>
    </dgm:pt>
    <dgm:pt modelId="{1F3CBED5-274E-4BF9-A153-253E343F35A5}" type="parTrans" cxnId="{0524FB53-6FAE-4E76-9846-2580A1FDDD9E}">
      <dgm:prSet/>
      <dgm:spPr/>
      <dgm:t>
        <a:bodyPr/>
        <a:lstStyle/>
        <a:p>
          <a:endParaRPr lang="ru-RU"/>
        </a:p>
      </dgm:t>
    </dgm:pt>
    <dgm:pt modelId="{11B371D3-0205-407B-B0F5-B14D94F890AE}" type="sibTrans" cxnId="{0524FB53-6FAE-4E76-9846-2580A1FDDD9E}">
      <dgm:prSet/>
      <dgm:spPr/>
      <dgm:t>
        <a:bodyPr/>
        <a:lstStyle/>
        <a:p>
          <a:endParaRPr lang="ru-RU"/>
        </a:p>
      </dgm:t>
    </dgm:pt>
    <dgm:pt modelId="{4C757ECF-3F38-4455-A71C-6E49F27E722B}">
      <dgm:prSet phldrT="[Текст]"/>
      <dgm:spPr/>
      <dgm:t>
        <a:bodyPr/>
        <a:lstStyle/>
        <a:p>
          <a:r>
            <a:rPr lang="ru-RU" dirty="0" smtClean="0"/>
            <a:t>эффективное управление расходами;</a:t>
          </a:r>
          <a:endParaRPr lang="ru-RU" dirty="0"/>
        </a:p>
      </dgm:t>
    </dgm:pt>
    <dgm:pt modelId="{C6EEC1BD-37BE-467F-8468-313C4F7BAFC7}" type="parTrans" cxnId="{C51B05DA-E763-4B7C-8B71-2E876078BFA4}">
      <dgm:prSet/>
      <dgm:spPr/>
      <dgm:t>
        <a:bodyPr/>
        <a:lstStyle/>
        <a:p>
          <a:endParaRPr lang="ru-RU"/>
        </a:p>
      </dgm:t>
    </dgm:pt>
    <dgm:pt modelId="{341744CE-14D7-4480-BC61-9CAF54672922}" type="sibTrans" cxnId="{C51B05DA-E763-4B7C-8B71-2E876078BFA4}">
      <dgm:prSet/>
      <dgm:spPr/>
      <dgm:t>
        <a:bodyPr/>
        <a:lstStyle/>
        <a:p>
          <a:endParaRPr lang="ru-RU"/>
        </a:p>
      </dgm:t>
    </dgm:pt>
    <dgm:pt modelId="{67B687C2-92A9-4881-B832-A1B541E4CF78}">
      <dgm:prSet/>
      <dgm:spPr/>
      <dgm:t>
        <a:bodyPr/>
        <a:lstStyle/>
        <a:p>
          <a:r>
            <a:rPr lang="ru-RU" dirty="0" smtClean="0"/>
            <a:t>Первоочередные задачи:</a:t>
          </a:r>
          <a:endParaRPr lang="ru-RU" dirty="0"/>
        </a:p>
      </dgm:t>
    </dgm:pt>
    <dgm:pt modelId="{92795AB8-2426-4B38-A270-465488126317}" type="parTrans" cxnId="{4309A3C0-3B19-4063-90CD-0B8FF89E7B30}">
      <dgm:prSet/>
      <dgm:spPr/>
      <dgm:t>
        <a:bodyPr/>
        <a:lstStyle/>
        <a:p>
          <a:endParaRPr lang="ru-RU"/>
        </a:p>
      </dgm:t>
    </dgm:pt>
    <dgm:pt modelId="{CE3F0F80-3B02-4646-86EC-3715377C6D1A}" type="sibTrans" cxnId="{4309A3C0-3B19-4063-90CD-0B8FF89E7B30}">
      <dgm:prSet/>
      <dgm:spPr/>
      <dgm:t>
        <a:bodyPr/>
        <a:lstStyle/>
        <a:p>
          <a:endParaRPr lang="ru-RU"/>
        </a:p>
      </dgm:t>
    </dgm:pt>
    <dgm:pt modelId="{24AD9152-724D-4ADA-8E58-91C3C4A0F577}">
      <dgm:prSet/>
      <dgm:spPr/>
      <dgm:t>
        <a:bodyPr/>
        <a:lstStyle/>
        <a:p>
          <a:r>
            <a:rPr lang="ru-RU" dirty="0" smtClean="0"/>
            <a:t>предсказуемость и устойчивость бюджетной системы</a:t>
          </a:r>
          <a:endParaRPr lang="ru-RU" dirty="0"/>
        </a:p>
      </dgm:t>
    </dgm:pt>
    <dgm:pt modelId="{5BBCFE82-5E7E-40C6-8ED2-D267D5529CCB}" type="parTrans" cxnId="{CFED5F70-2879-48BC-BBE0-0A7111904C24}">
      <dgm:prSet/>
      <dgm:spPr/>
      <dgm:t>
        <a:bodyPr/>
        <a:lstStyle/>
        <a:p>
          <a:endParaRPr lang="ru-RU"/>
        </a:p>
      </dgm:t>
    </dgm:pt>
    <dgm:pt modelId="{D4E570FB-5B10-485B-A42C-CC860026A5A2}" type="sibTrans" cxnId="{CFED5F70-2879-48BC-BBE0-0A7111904C24}">
      <dgm:prSet/>
      <dgm:spPr/>
      <dgm:t>
        <a:bodyPr/>
        <a:lstStyle/>
        <a:p>
          <a:endParaRPr lang="ru-RU"/>
        </a:p>
      </dgm:t>
    </dgm:pt>
    <dgm:pt modelId="{096EE105-79CE-458E-AC6C-A0BEA4B6402E}">
      <dgm:prSet/>
      <dgm:spPr/>
      <dgm:t>
        <a:bodyPr/>
        <a:lstStyle/>
        <a:p>
          <a:r>
            <a:rPr lang="ru-RU" dirty="0" smtClean="0"/>
            <a:t>качественное и эффективное муниципальное управление</a:t>
          </a:r>
        </a:p>
      </dgm:t>
    </dgm:pt>
    <dgm:pt modelId="{14871E82-D6A8-4CEA-B9CB-FAED9EE3FB32}" type="parTrans" cxnId="{7D6989A6-0390-4B97-996C-92EEBF05B3C5}">
      <dgm:prSet/>
      <dgm:spPr/>
      <dgm:t>
        <a:bodyPr/>
        <a:lstStyle/>
        <a:p>
          <a:endParaRPr lang="ru-RU"/>
        </a:p>
      </dgm:t>
    </dgm:pt>
    <dgm:pt modelId="{E3557BC3-99A9-49D1-94BF-ADBE87487912}" type="sibTrans" cxnId="{7D6989A6-0390-4B97-996C-92EEBF05B3C5}">
      <dgm:prSet/>
      <dgm:spPr/>
      <dgm:t>
        <a:bodyPr/>
        <a:lstStyle/>
        <a:p>
          <a:endParaRPr lang="ru-RU"/>
        </a:p>
      </dgm:t>
    </dgm:pt>
    <dgm:pt modelId="{EAAC303C-C6CB-4CA3-BEFA-2A2B9425110F}">
      <dgm:prSet/>
      <dgm:spPr/>
      <dgm:t>
        <a:bodyPr/>
        <a:lstStyle/>
        <a:p>
          <a:r>
            <a:rPr lang="ru-RU" smtClean="0"/>
            <a:t>стабильность налоговых и неналоговых условий</a:t>
          </a:r>
        </a:p>
      </dgm:t>
    </dgm:pt>
    <dgm:pt modelId="{CFE4EAF0-A75D-47BE-B753-A795FFB5BE03}" type="parTrans" cxnId="{D55014A7-84C5-49BA-B8A1-8D722E71E0C7}">
      <dgm:prSet/>
      <dgm:spPr/>
      <dgm:t>
        <a:bodyPr/>
        <a:lstStyle/>
        <a:p>
          <a:endParaRPr lang="ru-RU"/>
        </a:p>
      </dgm:t>
    </dgm:pt>
    <dgm:pt modelId="{03F8831D-6159-40D9-BB9F-034551EC7103}" type="sibTrans" cxnId="{D55014A7-84C5-49BA-B8A1-8D722E71E0C7}">
      <dgm:prSet/>
      <dgm:spPr/>
      <dgm:t>
        <a:bodyPr/>
        <a:lstStyle/>
        <a:p>
          <a:endParaRPr lang="ru-RU"/>
        </a:p>
      </dgm:t>
    </dgm:pt>
    <dgm:pt modelId="{846992E7-03EA-4355-BB85-F907A4E8BE03}">
      <dgm:prSet/>
      <dgm:spPr/>
      <dgm:t>
        <a:bodyPr/>
        <a:lstStyle/>
        <a:p>
          <a:r>
            <a:rPr lang="ru-RU" dirty="0" smtClean="0"/>
            <a:t>инвестирование в человеческий капитал</a:t>
          </a:r>
        </a:p>
      </dgm:t>
    </dgm:pt>
    <dgm:pt modelId="{A630471E-F5C3-4006-83B4-019D4B5F60DC}" type="parTrans" cxnId="{94A302A4-A836-498F-B590-F2CB0F4AA2A3}">
      <dgm:prSet/>
      <dgm:spPr/>
      <dgm:t>
        <a:bodyPr/>
        <a:lstStyle/>
        <a:p>
          <a:endParaRPr lang="ru-RU"/>
        </a:p>
      </dgm:t>
    </dgm:pt>
    <dgm:pt modelId="{0E40C0A1-B089-40CE-B77E-917CF074E708}" type="sibTrans" cxnId="{94A302A4-A836-498F-B590-F2CB0F4AA2A3}">
      <dgm:prSet/>
      <dgm:spPr/>
      <dgm:t>
        <a:bodyPr/>
        <a:lstStyle/>
        <a:p>
          <a:endParaRPr lang="ru-RU"/>
        </a:p>
      </dgm:t>
    </dgm:pt>
    <dgm:pt modelId="{492F22BC-04E6-421C-9A51-FBDB18199D8F}" type="pres">
      <dgm:prSet presAssocID="{3FCBE5A1-CB6F-4C49-891E-BE28AA70E1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C5DD4-BC22-4FED-B70C-CC69416646BF}" type="pres">
      <dgm:prSet presAssocID="{25FBCB80-1B2B-4948-ABBB-D350E7F0C8D5}" presName="parentLin" presStyleCnt="0"/>
      <dgm:spPr/>
    </dgm:pt>
    <dgm:pt modelId="{E4032B56-76FA-41B0-9C20-495D0BF5CAB1}" type="pres">
      <dgm:prSet presAssocID="{25FBCB80-1B2B-4948-ABBB-D350E7F0C8D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3419C3-4A48-4E8B-B46E-1686091677B4}" type="pres">
      <dgm:prSet presAssocID="{25FBCB80-1B2B-4948-ABBB-D350E7F0C8D5}" presName="parentText" presStyleLbl="node1" presStyleIdx="0" presStyleCnt="2" custScaleX="104331" custScaleY="67031" custLinFactX="-886" custLinFactY="16319" custLinFactNeighborX="-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036F3-CF0F-4135-B16C-94786AA61287}" type="pres">
      <dgm:prSet presAssocID="{25FBCB80-1B2B-4948-ABBB-D350E7F0C8D5}" presName="negativeSpace" presStyleCnt="0"/>
      <dgm:spPr/>
    </dgm:pt>
    <dgm:pt modelId="{6C230089-8977-40E0-9B37-D4E3EE096CAF}" type="pres">
      <dgm:prSet presAssocID="{25FBCB80-1B2B-4948-ABBB-D350E7F0C8D5}" presName="childText" presStyleLbl="conFgAcc1" presStyleIdx="0" presStyleCnt="2" custScaleX="96211" custScaleY="46859" custLinFactY="-1696" custLinFactNeighborX="10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FE201-59A4-4A87-895A-CB3528A92B3C}" type="pres">
      <dgm:prSet presAssocID="{5D633CE2-39E1-442B-85CF-D822FB82E22D}" presName="spaceBetweenRectangles" presStyleCnt="0"/>
      <dgm:spPr/>
    </dgm:pt>
    <dgm:pt modelId="{B5CD8472-581F-408B-8F46-340DA9AE2C11}" type="pres">
      <dgm:prSet presAssocID="{67B687C2-92A9-4881-B832-A1B541E4CF78}" presName="parentLin" presStyleCnt="0"/>
      <dgm:spPr/>
    </dgm:pt>
    <dgm:pt modelId="{A6794DBA-41DD-4510-B1EB-69E579E5AC79}" type="pres">
      <dgm:prSet presAssocID="{67B687C2-92A9-4881-B832-A1B541E4CF7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E986C5F-46E3-4F9D-94D1-37848C44EF22}" type="pres">
      <dgm:prSet presAssocID="{67B687C2-92A9-4881-B832-A1B541E4CF78}" presName="parentText" presStyleLbl="node1" presStyleIdx="1" presStyleCnt="2" custScaleX="104330" custScaleY="70221" custLinFactY="-100000" custLinFactNeighborX="-78870" custLinFactNeighborY="-123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70B0-F62C-4280-9EAA-5CBE6922E9E2}" type="pres">
      <dgm:prSet presAssocID="{67B687C2-92A9-4881-B832-A1B541E4CF78}" presName="negativeSpace" presStyleCnt="0"/>
      <dgm:spPr/>
    </dgm:pt>
    <dgm:pt modelId="{2516F808-8057-4FE7-8DDC-68DC8626B50D}" type="pres">
      <dgm:prSet presAssocID="{67B687C2-92A9-4881-B832-A1B541E4CF78}" presName="childText" presStyleLbl="conFgAcc1" presStyleIdx="1" presStyleCnt="2" custScaleX="96630" custScaleY="3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A624D-A13C-4D38-B36C-E7B82755E7BF}" type="presOf" srcId="{25FBCB80-1B2B-4948-ABBB-D350E7F0C8D5}" destId="{E4032B56-76FA-41B0-9C20-495D0BF5CAB1}" srcOrd="0" destOrd="0" presId="urn:microsoft.com/office/officeart/2005/8/layout/list1"/>
    <dgm:cxn modelId="{7D6989A6-0390-4B97-996C-92EEBF05B3C5}" srcId="{67B687C2-92A9-4881-B832-A1B541E4CF78}" destId="{096EE105-79CE-458E-AC6C-A0BEA4B6402E}" srcOrd="3" destOrd="0" parTransId="{14871E82-D6A8-4CEA-B9CB-FAED9EE3FB32}" sibTransId="{E3557BC3-99A9-49D1-94BF-ADBE87487912}"/>
    <dgm:cxn modelId="{D69D4974-FB48-4DF5-B519-2078E5EFB0A5}" type="presOf" srcId="{67B687C2-92A9-4881-B832-A1B541E4CF78}" destId="{A6794DBA-41DD-4510-B1EB-69E579E5AC79}" srcOrd="0" destOrd="0" presId="urn:microsoft.com/office/officeart/2005/8/layout/list1"/>
    <dgm:cxn modelId="{5F2306CE-5130-41E5-81C4-5399409FE5A7}" type="presOf" srcId="{24AD9152-724D-4ADA-8E58-91C3C4A0F577}" destId="{2516F808-8057-4FE7-8DDC-68DC8626B50D}" srcOrd="0" destOrd="0" presId="urn:microsoft.com/office/officeart/2005/8/layout/list1"/>
    <dgm:cxn modelId="{9B15C838-C936-426D-B025-67D22BA4833B}" type="presOf" srcId="{67B687C2-92A9-4881-B832-A1B541E4CF78}" destId="{AE986C5F-46E3-4F9D-94D1-37848C44EF22}" srcOrd="1" destOrd="0" presId="urn:microsoft.com/office/officeart/2005/8/layout/list1"/>
    <dgm:cxn modelId="{10AECE6C-E44C-4749-8BA8-B8FB2AD09579}" type="presOf" srcId="{846992E7-03EA-4355-BB85-F907A4E8BE03}" destId="{2516F808-8057-4FE7-8DDC-68DC8626B50D}" srcOrd="0" destOrd="1" presId="urn:microsoft.com/office/officeart/2005/8/layout/list1"/>
    <dgm:cxn modelId="{89A43526-3F9C-4609-BAAD-2208208B16AB}" type="presOf" srcId="{4C757ECF-3F38-4455-A71C-6E49F27E722B}" destId="{6C230089-8977-40E0-9B37-D4E3EE096CAF}" srcOrd="0" destOrd="1" presId="urn:microsoft.com/office/officeart/2005/8/layout/list1"/>
    <dgm:cxn modelId="{4309A3C0-3B19-4063-90CD-0B8FF89E7B30}" srcId="{3FCBE5A1-CB6F-4C49-891E-BE28AA70E1AE}" destId="{67B687C2-92A9-4881-B832-A1B541E4CF78}" srcOrd="1" destOrd="0" parTransId="{92795AB8-2426-4B38-A270-465488126317}" sibTransId="{CE3F0F80-3B02-4646-86EC-3715377C6D1A}"/>
    <dgm:cxn modelId="{94A302A4-A836-498F-B590-F2CB0F4AA2A3}" srcId="{67B687C2-92A9-4881-B832-A1B541E4CF78}" destId="{846992E7-03EA-4355-BB85-F907A4E8BE03}" srcOrd="1" destOrd="0" parTransId="{A630471E-F5C3-4006-83B4-019D4B5F60DC}" sibTransId="{0E40C0A1-B089-40CE-B77E-917CF074E708}"/>
    <dgm:cxn modelId="{5EDBFA86-9D47-453B-8D89-B9F6CE7AB86A}" type="presOf" srcId="{096EE105-79CE-458E-AC6C-A0BEA4B6402E}" destId="{2516F808-8057-4FE7-8DDC-68DC8626B50D}" srcOrd="0" destOrd="3" presId="urn:microsoft.com/office/officeart/2005/8/layout/list1"/>
    <dgm:cxn modelId="{0524FB53-6FAE-4E76-9846-2580A1FDDD9E}" srcId="{25FBCB80-1B2B-4948-ABBB-D350E7F0C8D5}" destId="{419E264B-0B32-44B3-AA0E-77B86A44E89D}" srcOrd="0" destOrd="0" parTransId="{1F3CBED5-274E-4BF9-A153-253E343F35A5}" sibTransId="{11B371D3-0205-407B-B0F5-B14D94F890AE}"/>
    <dgm:cxn modelId="{C51B05DA-E763-4B7C-8B71-2E876078BFA4}" srcId="{25FBCB80-1B2B-4948-ABBB-D350E7F0C8D5}" destId="{4C757ECF-3F38-4455-A71C-6E49F27E722B}" srcOrd="1" destOrd="0" parTransId="{C6EEC1BD-37BE-467F-8468-313C4F7BAFC7}" sibTransId="{341744CE-14D7-4480-BC61-9CAF54672922}"/>
    <dgm:cxn modelId="{CFED5F70-2879-48BC-BBE0-0A7111904C24}" srcId="{67B687C2-92A9-4881-B832-A1B541E4CF78}" destId="{24AD9152-724D-4ADA-8E58-91C3C4A0F577}" srcOrd="0" destOrd="0" parTransId="{5BBCFE82-5E7E-40C6-8ED2-D267D5529CCB}" sibTransId="{D4E570FB-5B10-485B-A42C-CC860026A5A2}"/>
    <dgm:cxn modelId="{CBCFDD6D-072C-4F59-9CFD-4DF753E3BD18}" type="presOf" srcId="{419E264B-0B32-44B3-AA0E-77B86A44E89D}" destId="{6C230089-8977-40E0-9B37-D4E3EE096CAF}" srcOrd="0" destOrd="0" presId="urn:microsoft.com/office/officeart/2005/8/layout/list1"/>
    <dgm:cxn modelId="{D55014A7-84C5-49BA-B8A1-8D722E71E0C7}" srcId="{67B687C2-92A9-4881-B832-A1B541E4CF78}" destId="{EAAC303C-C6CB-4CA3-BEFA-2A2B9425110F}" srcOrd="2" destOrd="0" parTransId="{CFE4EAF0-A75D-47BE-B753-A795FFB5BE03}" sibTransId="{03F8831D-6159-40D9-BB9F-034551EC7103}"/>
    <dgm:cxn modelId="{5D9C240A-6569-4108-8227-1BF98DAEC157}" type="presOf" srcId="{EAAC303C-C6CB-4CA3-BEFA-2A2B9425110F}" destId="{2516F808-8057-4FE7-8DDC-68DC8626B50D}" srcOrd="0" destOrd="2" presId="urn:microsoft.com/office/officeart/2005/8/layout/list1"/>
    <dgm:cxn modelId="{C5FDD2C8-4DBD-4464-980F-9F7DC4BCA326}" type="presOf" srcId="{25FBCB80-1B2B-4948-ABBB-D350E7F0C8D5}" destId="{AA3419C3-4A48-4E8B-B46E-1686091677B4}" srcOrd="1" destOrd="0" presId="urn:microsoft.com/office/officeart/2005/8/layout/list1"/>
    <dgm:cxn modelId="{89338520-30BD-4BC0-B8EC-03C54054DF87}" srcId="{3FCBE5A1-CB6F-4C49-891E-BE28AA70E1AE}" destId="{25FBCB80-1B2B-4948-ABBB-D350E7F0C8D5}" srcOrd="0" destOrd="0" parTransId="{7EC61820-A075-46E5-869F-31259FD2004A}" sibTransId="{5D633CE2-39E1-442B-85CF-D822FB82E22D}"/>
    <dgm:cxn modelId="{852BF935-7CFF-41C4-BD6D-16B4E6A6B3A3}" type="presOf" srcId="{3FCBE5A1-CB6F-4C49-891E-BE28AA70E1AE}" destId="{492F22BC-04E6-421C-9A51-FBDB18199D8F}" srcOrd="0" destOrd="0" presId="urn:microsoft.com/office/officeart/2005/8/layout/list1"/>
    <dgm:cxn modelId="{3BB71E25-DFAA-421E-B163-B1EB41736D54}" type="presParOf" srcId="{492F22BC-04E6-421C-9A51-FBDB18199D8F}" destId="{961C5DD4-BC22-4FED-B70C-CC69416646BF}" srcOrd="0" destOrd="0" presId="urn:microsoft.com/office/officeart/2005/8/layout/list1"/>
    <dgm:cxn modelId="{86FF0C66-C9F1-47E0-9696-679FB035561B}" type="presParOf" srcId="{961C5DD4-BC22-4FED-B70C-CC69416646BF}" destId="{E4032B56-76FA-41B0-9C20-495D0BF5CAB1}" srcOrd="0" destOrd="0" presId="urn:microsoft.com/office/officeart/2005/8/layout/list1"/>
    <dgm:cxn modelId="{B46832B8-0545-47B7-8D17-09C2F776F65C}" type="presParOf" srcId="{961C5DD4-BC22-4FED-B70C-CC69416646BF}" destId="{AA3419C3-4A48-4E8B-B46E-1686091677B4}" srcOrd="1" destOrd="0" presId="urn:microsoft.com/office/officeart/2005/8/layout/list1"/>
    <dgm:cxn modelId="{D2DC4407-D512-41EC-9987-0FB12240941B}" type="presParOf" srcId="{492F22BC-04E6-421C-9A51-FBDB18199D8F}" destId="{0CC036F3-CF0F-4135-B16C-94786AA61287}" srcOrd="1" destOrd="0" presId="urn:microsoft.com/office/officeart/2005/8/layout/list1"/>
    <dgm:cxn modelId="{862B7C30-FB28-4972-B3A4-1FD3895268A1}" type="presParOf" srcId="{492F22BC-04E6-421C-9A51-FBDB18199D8F}" destId="{6C230089-8977-40E0-9B37-D4E3EE096CAF}" srcOrd="2" destOrd="0" presId="urn:microsoft.com/office/officeart/2005/8/layout/list1"/>
    <dgm:cxn modelId="{42E5A1ED-CF66-4A3E-80D0-48BC18597500}" type="presParOf" srcId="{492F22BC-04E6-421C-9A51-FBDB18199D8F}" destId="{A80FE201-59A4-4A87-895A-CB3528A92B3C}" srcOrd="3" destOrd="0" presId="urn:microsoft.com/office/officeart/2005/8/layout/list1"/>
    <dgm:cxn modelId="{4A7E7FCD-716B-43DB-8096-06689E4450EA}" type="presParOf" srcId="{492F22BC-04E6-421C-9A51-FBDB18199D8F}" destId="{B5CD8472-581F-408B-8F46-340DA9AE2C11}" srcOrd="4" destOrd="0" presId="urn:microsoft.com/office/officeart/2005/8/layout/list1"/>
    <dgm:cxn modelId="{3B5C8921-51EE-4CD5-B7C8-5F2F21ACDC79}" type="presParOf" srcId="{B5CD8472-581F-408B-8F46-340DA9AE2C11}" destId="{A6794DBA-41DD-4510-B1EB-69E579E5AC79}" srcOrd="0" destOrd="0" presId="urn:microsoft.com/office/officeart/2005/8/layout/list1"/>
    <dgm:cxn modelId="{E0711C74-DBE5-48DC-897F-5BAA3E1A0750}" type="presParOf" srcId="{B5CD8472-581F-408B-8F46-340DA9AE2C11}" destId="{AE986C5F-46E3-4F9D-94D1-37848C44EF22}" srcOrd="1" destOrd="0" presId="urn:microsoft.com/office/officeart/2005/8/layout/list1"/>
    <dgm:cxn modelId="{25860871-17F6-4F38-8E5E-CA0511F9C567}" type="presParOf" srcId="{492F22BC-04E6-421C-9A51-FBDB18199D8F}" destId="{B28E70B0-F62C-4280-9EAA-5CBE6922E9E2}" srcOrd="5" destOrd="0" presId="urn:microsoft.com/office/officeart/2005/8/layout/list1"/>
    <dgm:cxn modelId="{09A4CF35-876E-49B8-92BF-F48B2D9AD994}" type="presParOf" srcId="{492F22BC-04E6-421C-9A51-FBDB18199D8F}" destId="{2516F808-8057-4FE7-8DDC-68DC8626B50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30089-8977-40E0-9B37-D4E3EE096CAF}">
      <dsp:nvSpPr>
        <dsp:cNvPr id="0" name=""/>
        <dsp:cNvSpPr/>
      </dsp:nvSpPr>
      <dsp:spPr>
        <a:xfrm>
          <a:off x="90779" y="627702"/>
          <a:ext cx="8262961" cy="15255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95732" rIns="66655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наполняемость бюджета собственными доходами;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эффективное управление расходами;</a:t>
          </a:r>
          <a:endParaRPr lang="ru-RU" sz="1900" kern="1200" dirty="0"/>
        </a:p>
      </dsp:txBody>
      <dsp:txXfrm>
        <a:off x="90779" y="627702"/>
        <a:ext cx="8262961" cy="1525506"/>
      </dsp:txXfrm>
    </dsp:sp>
    <dsp:sp modelId="{AA3419C3-4A48-4E8B-B46E-1686091677B4}">
      <dsp:nvSpPr>
        <dsp:cNvPr id="0" name=""/>
        <dsp:cNvSpPr/>
      </dsp:nvSpPr>
      <dsp:spPr>
        <a:xfrm>
          <a:off x="0" y="2036598"/>
          <a:ext cx="6272236" cy="7717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Основные приоритеты бюджетной политики:</a:t>
          </a:r>
          <a:endParaRPr lang="ru-RU" sz="1900" kern="1200" dirty="0"/>
        </a:p>
      </dsp:txBody>
      <dsp:txXfrm>
        <a:off x="37672" y="2074270"/>
        <a:ext cx="6196892" cy="696370"/>
      </dsp:txXfrm>
    </dsp:sp>
    <dsp:sp modelId="{2516F808-8057-4FE7-8DDC-68DC8626B50D}">
      <dsp:nvSpPr>
        <dsp:cNvPr id="0" name=""/>
        <dsp:cNvSpPr/>
      </dsp:nvSpPr>
      <dsp:spPr>
        <a:xfrm>
          <a:off x="0" y="2862422"/>
          <a:ext cx="8298946" cy="19127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6553" tIns="395732" rIns="66655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предсказуемость и устойчивость бюджетной системы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инвестирование в человеческий капитал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стабильность налоговых и неналоговых условий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качественное и эффективное муниципальное управление</a:t>
          </a:r>
        </a:p>
      </dsp:txBody>
      <dsp:txXfrm>
        <a:off x="0" y="2862422"/>
        <a:ext cx="8298946" cy="1912743"/>
      </dsp:txXfrm>
    </dsp:sp>
    <dsp:sp modelId="{AE986C5F-46E3-4F9D-94D1-37848C44EF22}">
      <dsp:nvSpPr>
        <dsp:cNvPr id="0" name=""/>
        <dsp:cNvSpPr/>
      </dsp:nvSpPr>
      <dsp:spPr>
        <a:xfrm>
          <a:off x="90736" y="51630"/>
          <a:ext cx="6272176" cy="808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234" tIns="0" rIns="227234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Первоочередные задачи:</a:t>
          </a:r>
          <a:endParaRPr lang="ru-RU" sz="1900" kern="1200" dirty="0"/>
        </a:p>
      </dsp:txBody>
      <dsp:txXfrm>
        <a:off x="130201" y="91095"/>
        <a:ext cx="6193246" cy="72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D992-CF51-4822-897A-14622F34002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B1138-828E-4C1F-B324-FDC2A12CB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2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85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1725488"/>
            <a:ext cx="6696744" cy="3744416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</a:pP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buClr>
                <a:srgbClr val="F0A22E"/>
              </a:buClr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buClr>
                <a:srgbClr val="F0A22E"/>
              </a:buClr>
            </a:pPr>
            <a:r>
              <a:rPr lang="ru-RU" sz="29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Ковалевского </a:t>
            </a:r>
            <a:r>
              <a:rPr lang="ru-RU" sz="2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сельского поселения  </a:t>
            </a:r>
          </a:p>
          <a:p>
            <a:pPr lvl="0" algn="ctr">
              <a:buClr>
                <a:srgbClr val="F0A22E"/>
              </a:buClr>
            </a:pPr>
            <a:r>
              <a:rPr lang="ru-RU" sz="29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Красносулинского</a:t>
            </a:r>
            <a:r>
              <a:rPr lang="ru-RU" sz="2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 района</a:t>
            </a:r>
          </a:p>
          <a:p>
            <a:pPr lvl="0" algn="ctr">
              <a:buClr>
                <a:srgbClr val="F0A22E"/>
              </a:buClr>
            </a:pP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На </a:t>
            </a:r>
            <a:r>
              <a:rPr lang="ru-RU" sz="29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2019 </a:t>
            </a: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 </a:t>
            </a:r>
          </a:p>
          <a:p>
            <a:pPr lvl="0" algn="ctr">
              <a:buClr>
                <a:srgbClr val="F0A22E"/>
              </a:buClr>
            </a:pP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и </a:t>
            </a:r>
            <a:r>
              <a:rPr lang="ru-RU" sz="29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плановый </a:t>
            </a: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период </a:t>
            </a:r>
            <a:endParaRPr lang="ru-RU" sz="2900" b="1" spc="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/>
            </a:endParaRPr>
          </a:p>
          <a:p>
            <a:pPr lvl="0" algn="ctr">
              <a:buClr>
                <a:srgbClr val="F0A22E"/>
              </a:buClr>
            </a:pPr>
            <a:r>
              <a:rPr lang="ru-RU" sz="2900" b="1" spc="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2020-2021 </a:t>
            </a:r>
            <a:r>
              <a:rPr lang="ru-RU" sz="2900" b="1" spc="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/>
              </a:rPr>
              <a:t>годов</a:t>
            </a:r>
            <a:endParaRPr lang="ru-RU" sz="29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"/>
            </a:endParaRPr>
          </a:p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1340767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БЮДЖЕТ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0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</a:rPr>
              <a:t>Основные параметры бюджета Ковалевского сельского поселения на </a:t>
            </a:r>
            <a:r>
              <a:rPr lang="ru-RU" sz="1800" b="1" dirty="0" smtClean="0">
                <a:effectLst/>
              </a:rPr>
              <a:t>2019 </a:t>
            </a:r>
            <a:r>
              <a:rPr lang="ru-RU" sz="1800" b="1" dirty="0">
                <a:effectLst/>
              </a:rPr>
              <a:t>год</a:t>
            </a:r>
            <a:endParaRPr lang="ru-RU" sz="1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0031626"/>
              </p:ext>
            </p:extLst>
          </p:nvPr>
        </p:nvGraphicFramePr>
        <p:xfrm>
          <a:off x="971600" y="692696"/>
          <a:ext cx="3470920" cy="54726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70920"/>
              </a:tblGrid>
              <a:tr h="804713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+mj-lt"/>
                        </a:rPr>
                        <a:t>Доходы бюджета: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+mj-lt"/>
                        </a:rPr>
                        <a:t>12877,4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794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Налог на доходы физических лиц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onstantia"/>
                        </a:rPr>
                        <a:t>414,9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952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Налоги на совокупный доход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411,6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952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1294,3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952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Безвозмездные поступления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Constantia"/>
                          <a:cs typeface="Times New Roman"/>
                        </a:rPr>
                        <a:t>10695,2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101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49931673"/>
              </p:ext>
            </p:extLst>
          </p:nvPr>
        </p:nvGraphicFramePr>
        <p:xfrm>
          <a:off x="4644008" y="692696"/>
          <a:ext cx="3744416" cy="54726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4416"/>
              </a:tblGrid>
              <a:tr h="738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 бюджета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12877,4</a:t>
                      </a:r>
                      <a:endParaRPr lang="ru-RU" sz="1400" b="0" baseline="0" dirty="0">
                        <a:effectLst/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Национальная экономика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  <a:ea typeface="Times New Roman"/>
                        </a:rPr>
                        <a:t>1627,2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880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35,0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latin typeface="+mj-lt"/>
                        </a:rPr>
                        <a:t>КУЛЬТУРА 3930,1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Жилищно-коммунальное хозяйство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2556,5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Национальная оборона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+mj-lt"/>
                        </a:rPr>
                        <a:t>208,2</a:t>
                      </a: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  <a:tr h="352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baseline="0" dirty="0">
                        <a:latin typeface="+mj-lt"/>
                      </a:endParaRPr>
                    </a:p>
                  </a:txBody>
                  <a:tcPr/>
                </a:tc>
              </a:tr>
              <a:tr h="6161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effectLst/>
                          <a:latin typeface="+mj-lt"/>
                          <a:ea typeface="Times New Roman"/>
                        </a:rPr>
                        <a:t>Иные расходы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baseline="0" dirty="0" smtClean="0">
                          <a:latin typeface="+mj-lt"/>
                        </a:rPr>
                        <a:t>4520,4</a:t>
                      </a:r>
                      <a:endParaRPr lang="ru-RU" sz="1400" b="0" i="0" baseline="0" dirty="0">
                        <a:latin typeface="+mj-lt"/>
                      </a:endParaRPr>
                    </a:p>
                  </a:txBody>
                  <a:tcPr/>
                </a:tc>
              </a:tr>
              <a:tr h="421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781800" cy="7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Основные параметры бюджета Ковалевского сельского поселения на </a:t>
            </a:r>
            <a:r>
              <a:rPr lang="ru-RU" sz="2000" dirty="0" smtClean="0"/>
              <a:t>2020-2021 годы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7279779"/>
              </p:ext>
            </p:extLst>
          </p:nvPr>
        </p:nvGraphicFramePr>
        <p:xfrm>
          <a:off x="755576" y="1340768"/>
          <a:ext cx="36576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6715,0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algn="ctr"/>
                      <a:r>
                        <a:rPr lang="ru-RU" sz="1400" dirty="0" smtClean="0"/>
                        <a:t>6715,0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446,3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</a:p>
                    <a:p>
                      <a:pPr algn="ctr"/>
                      <a:r>
                        <a:rPr lang="ru-RU" sz="1200" dirty="0" smtClean="0"/>
                        <a:t>1427,2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411,0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dirty="0" smtClean="0"/>
                        <a:t>555,0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1471,9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209,2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4322,1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63,7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4488,6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24621919"/>
              </p:ext>
            </p:extLst>
          </p:nvPr>
        </p:nvGraphicFramePr>
        <p:xfrm>
          <a:off x="4788024" y="1340768"/>
          <a:ext cx="36576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</a:p>
                    <a:p>
                      <a:pPr algn="ctr"/>
                      <a:r>
                        <a:rPr lang="ru-RU" sz="1400" dirty="0" smtClean="0"/>
                        <a:t>6373,8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</a:t>
                      </a:r>
                    </a:p>
                    <a:p>
                      <a:pPr algn="ctr"/>
                      <a:r>
                        <a:rPr lang="ru-RU" sz="1400" dirty="0" smtClean="0"/>
                        <a:t>6373,8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200" dirty="0" smtClean="0"/>
                        <a:t>467,7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Культура</a:t>
                      </a:r>
                    </a:p>
                    <a:p>
                      <a:pPr algn="ctr"/>
                      <a:r>
                        <a:rPr lang="ru-RU" sz="1200" dirty="0" smtClean="0"/>
                        <a:t>1400,00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совокупный доход</a:t>
                      </a:r>
                    </a:p>
                    <a:p>
                      <a:pPr algn="ctr"/>
                      <a:r>
                        <a:rPr lang="ru-RU" sz="1200" dirty="0" smtClean="0"/>
                        <a:t>427,0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200" dirty="0" smtClean="0"/>
                        <a:t>555,0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Налоги на имущество</a:t>
                      </a:r>
                    </a:p>
                    <a:p>
                      <a:pPr algn="ctr"/>
                      <a:r>
                        <a:rPr lang="ru-RU" sz="1200" dirty="0" smtClean="0"/>
                        <a:t>1495,7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200" dirty="0" smtClean="0"/>
                        <a:t>215,6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200" dirty="0" smtClean="0"/>
                        <a:t>3917,2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доходы</a:t>
                      </a:r>
                    </a:p>
                    <a:p>
                      <a:pPr algn="ctr"/>
                      <a:r>
                        <a:rPr lang="ru-RU" sz="1200" dirty="0" smtClean="0"/>
                        <a:t>66,2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Иные расходы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4168,2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508058"/>
              </p:ext>
            </p:extLst>
          </p:nvPr>
        </p:nvGraphicFramePr>
        <p:xfrm>
          <a:off x="1115616" y="1124744"/>
          <a:ext cx="676875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35696" y="615166"/>
            <a:ext cx="5238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Impact"/>
              </a:rPr>
              <a:t>Динамика доходов бюджета поселения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0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3697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6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Собственные доходы </a:t>
            </a:r>
            <a:r>
              <a:rPr lang="ru-RU" sz="1800" dirty="0"/>
              <a:t>К</a:t>
            </a:r>
            <a:r>
              <a:rPr lang="ru-RU" sz="1800" dirty="0" smtClean="0"/>
              <a:t>овалевского сельского поселения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313219"/>
              </p:ext>
            </p:extLst>
          </p:nvPr>
        </p:nvGraphicFramePr>
        <p:xfrm>
          <a:off x="611188" y="908720"/>
          <a:ext cx="7777236" cy="518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18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Основные показатели прогноза социально-экономического развития Ковалевского сельского поселения на </a:t>
            </a:r>
            <a:r>
              <a:rPr lang="ru-RU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2019-2021 </a:t>
            </a:r>
            <a:r>
              <a:rPr lang="ru-RU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годы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486899"/>
              </p:ext>
            </p:extLst>
          </p:nvPr>
        </p:nvGraphicFramePr>
        <p:xfrm>
          <a:off x="899593" y="1797380"/>
          <a:ext cx="7272807" cy="41518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3722"/>
                <a:gridCol w="2012430"/>
                <a:gridCol w="914742"/>
                <a:gridCol w="975724"/>
                <a:gridCol w="1036707"/>
                <a:gridCol w="975724"/>
                <a:gridCol w="853758"/>
              </a:tblGrid>
              <a:tr h="10543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№ п/п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Показатели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2017 год</a:t>
                      </a:r>
                      <a:r>
                        <a:rPr lang="ru-RU" sz="1400" baseline="0" dirty="0" smtClean="0">
                          <a:latin typeface="+mj-lt"/>
                        </a:rPr>
                        <a:t> (отчет)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2018 год (оценка)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(прогноз)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</a:rPr>
                        <a:t>2020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</a:rPr>
                        <a:t>(прогноз)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</a:rPr>
                        <a:t>2021 год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</a:rPr>
                        <a:t>(прогноз)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6686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Объем инвестиций (</a:t>
                      </a:r>
                      <a:r>
                        <a:rPr lang="ru-RU" sz="1400" dirty="0" err="1" smtClean="0">
                          <a:latin typeface="+mj-lt"/>
                        </a:rPr>
                        <a:t>тыс.руб</a:t>
                      </a:r>
                      <a:r>
                        <a:rPr lang="ru-RU" sz="1400" dirty="0" smtClean="0">
                          <a:latin typeface="+mj-lt"/>
                        </a:rPr>
                        <a:t>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13,22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14,06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26,07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8,33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5,94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86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j-lt"/>
                        </a:rPr>
                        <a:t>Фонд заработной платы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</a:rPr>
                        <a:t>(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</a:rPr>
                        <a:t>тыс.руб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Medium"/>
                        </a:rPr>
                        <a:t>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32996,5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36296,52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38335,46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41243,85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43217,44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39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Прибыль от сельхозпредприятий (</a:t>
                      </a:r>
                      <a:r>
                        <a:rPr lang="ru-RU" sz="1400" dirty="0" err="1" smtClean="0">
                          <a:latin typeface="+mj-lt"/>
                        </a:rPr>
                        <a:t>тыс.руб</a:t>
                      </a:r>
                      <a:r>
                        <a:rPr lang="ru-RU" sz="1400" dirty="0" smtClean="0">
                          <a:latin typeface="+mj-lt"/>
                        </a:rPr>
                        <a:t>.)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11,6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62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Индекс потребительских цен (процентов)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102,2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102,1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102,1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3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Структура налоговых и неналоговых доходов бюджета Ковалевского сельского поселения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915892"/>
              </p:ext>
            </p:extLst>
          </p:nvPr>
        </p:nvGraphicFramePr>
        <p:xfrm>
          <a:off x="899592" y="1412776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1800" cy="752701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Динамика поступлений налога на доходы физических лиц в </a:t>
            </a:r>
            <a:r>
              <a:rPr lang="ru-RU" sz="2000" dirty="0" smtClean="0"/>
              <a:t>бюджет Ковалевского сельского </a:t>
            </a:r>
            <a:r>
              <a:rPr lang="ru-RU" sz="2000" dirty="0"/>
              <a:t>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077363"/>
              </p:ext>
            </p:extLst>
          </p:nvPr>
        </p:nvGraphicFramePr>
        <p:xfrm>
          <a:off x="684213" y="1412875"/>
          <a:ext cx="754380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6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781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Безвозмездные поступления*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906271"/>
              </p:ext>
            </p:extLst>
          </p:nvPr>
        </p:nvGraphicFramePr>
        <p:xfrm>
          <a:off x="755576" y="1268760"/>
          <a:ext cx="7632848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680"/>
                <a:gridCol w="1311444"/>
                <a:gridCol w="1092869"/>
                <a:gridCol w="1238586"/>
                <a:gridCol w="1002269"/>
              </a:tblGrid>
              <a:tr h="890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 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 (проект)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(проект)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(проект)</a:t>
                      </a:r>
                      <a:endParaRPr lang="ru-RU" sz="1200" dirty="0"/>
                    </a:p>
                  </a:txBody>
                  <a:tcPr/>
                </a:tc>
              </a:tr>
              <a:tr h="5158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10 003,5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10695,2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4322,1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3917,2</a:t>
                      </a:r>
                      <a:endParaRPr lang="ru-RU" sz="1200" dirty="0"/>
                    </a:p>
                  </a:txBody>
                  <a:tcPr/>
                </a:tc>
              </a:tr>
              <a:tr h="636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6492,2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4112,7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3701,4</a:t>
                      </a:r>
                      <a:endParaRPr lang="ru-RU" sz="1200" dirty="0"/>
                    </a:p>
                  </a:txBody>
                  <a:tcPr/>
                </a:tc>
              </a:tr>
              <a:tr h="11448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осуществление первичного воинского учета на территориях, где отсутствуют военные комиссариаты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215,6</a:t>
                      </a:r>
                      <a:endParaRPr lang="ru-RU" sz="1200" dirty="0"/>
                    </a:p>
                  </a:txBody>
                  <a:tcPr/>
                </a:tc>
              </a:tr>
              <a:tr h="8904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0,2</a:t>
                      </a:r>
                      <a:endParaRPr lang="ru-RU" sz="1200" dirty="0"/>
                    </a:p>
                  </a:txBody>
                  <a:tcPr/>
                </a:tc>
              </a:tr>
              <a:tr h="8909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1987,4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623731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*Объем безвозмездных поступлений в бюджет поселения будет уточнен на основании проекта областного</a:t>
            </a:r>
          </a:p>
          <a:p>
            <a:r>
              <a:rPr lang="ru-RU" sz="1200" dirty="0"/>
              <a:t>бюджета для рассмотрения ко 2 чтению на </a:t>
            </a:r>
            <a:r>
              <a:rPr lang="ru-RU" sz="1200" dirty="0" smtClean="0"/>
              <a:t>2019 </a:t>
            </a:r>
            <a:r>
              <a:rPr lang="ru-RU" sz="1200" dirty="0"/>
              <a:t>год и на плановый период </a:t>
            </a:r>
            <a:r>
              <a:rPr lang="ru-RU" sz="1200" dirty="0" smtClean="0"/>
              <a:t>2020 </a:t>
            </a:r>
            <a:r>
              <a:rPr lang="ru-RU" sz="1200" dirty="0"/>
              <a:t>и </a:t>
            </a:r>
            <a:r>
              <a:rPr lang="ru-RU" sz="1200" dirty="0" smtClean="0"/>
              <a:t>2021 </a:t>
            </a:r>
            <a:r>
              <a:rPr lang="ru-RU" sz="1200" dirty="0"/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67384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811864"/>
              </p:ext>
            </p:extLst>
          </p:nvPr>
        </p:nvGraphicFramePr>
        <p:xfrm>
          <a:off x="251520" y="332656"/>
          <a:ext cx="86868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1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atosvetly.ru.images.1c-bitrix-cdn.ru/upload/medialibrary/bc2/%D0%A1%D0%BB%D0%B0%D0%B9%D0%B43.JPG?1459978043176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08" y="3735"/>
            <a:ext cx="91673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5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1050" dirty="0">
                <a:solidFill>
                  <a:srgbClr val="000000"/>
                </a:solidFill>
                <a:latin typeface="Trebuchet MS"/>
              </a:rPr>
            </a:br>
            <a:r>
              <a:rPr lang="ru-RU" sz="1800" b="1" dirty="0">
                <a:latin typeface="Trebuchet MS"/>
              </a:rPr>
              <a:t>Основные приоритеты и подходы к формированию расходов бюджета поселения на </a:t>
            </a:r>
            <a:r>
              <a:rPr lang="ru-RU" sz="1800" b="1" dirty="0" smtClean="0">
                <a:latin typeface="Trebuchet MS"/>
              </a:rPr>
              <a:t>2019-2021 </a:t>
            </a:r>
            <a:r>
              <a:rPr lang="ru-RU" sz="1800" b="1" dirty="0">
                <a:latin typeface="Trebuchet MS"/>
              </a:rPr>
              <a:t>годы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48063"/>
              </p:ext>
            </p:extLst>
          </p:nvPr>
        </p:nvGraphicFramePr>
        <p:xfrm>
          <a:off x="755576" y="1124744"/>
          <a:ext cx="7632848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</a:tblGrid>
              <a:tr h="11465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Исходными данными для расчета расходов на 2018 и 2019 годы приняты бюджетные ассигнования, утвержденные решением от 27.12.2017 № 43 «О бюджете Ковалевского сельского поселения сельского поселения </a:t>
                      </a:r>
                      <a:r>
                        <a:rPr lang="ru-RU" sz="1400" dirty="0" err="1" smtClean="0"/>
                        <a:t>Краcносулинского</a:t>
                      </a:r>
                      <a:r>
                        <a:rPr lang="ru-RU" sz="1400" dirty="0" smtClean="0"/>
                        <a:t> района на 2018 год и на плановый период 2019 и 2020 годов», для расходов на 2020 год – бюджетные ассигнования 2019 года, установленные этим решением.</a:t>
                      </a:r>
                      <a:endParaRPr lang="ru-RU" sz="1400" dirty="0"/>
                    </a:p>
                  </a:txBody>
                  <a:tcPr/>
                </a:tc>
              </a:tr>
              <a:tr h="916515"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latin typeface="+mn-lt"/>
                        </a:rPr>
                        <a:t>Проиндексирована ежегодное повышение оплаты труда на прогнозный уровень инфляции работников органов местного самоуправления (обслуживающий и технический персонал) и муниципальных учреждений поселения: с 1 января 2018 года – на 4,0 процента. 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9165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91651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В соответствии с федеральным законодательством в связи с изменением периода роста тарифов страховых взносов увеличены расходы в 2020 году на 4,0 процента (с 30,2 процента до 34,2 процента) и уменьшены в 2019 году на 4,0 процента (с 34,2 процента до 30,2 процента).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11234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В связи с необходимостью достижения с 1 января 2019 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2019-2021 годах предусмотрены в полном объеме от необходимых средств в составе расходов средств бюджета поселения на фонд оплаты труда.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0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rebuchet MS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Trebuchet MS"/>
              </a:rPr>
            </a:br>
            <a:r>
              <a:rPr lang="ru-RU" sz="2000" b="1" dirty="0">
                <a:latin typeface="Trebuchet MS"/>
              </a:rPr>
              <a:t>Расходы бюджета поселения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403397"/>
              </p:ext>
            </p:extLst>
          </p:nvPr>
        </p:nvGraphicFramePr>
        <p:xfrm>
          <a:off x="755576" y="847016"/>
          <a:ext cx="7543800" cy="544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080120"/>
                <a:gridCol w="1008112"/>
                <a:gridCol w="864096"/>
                <a:gridCol w="1080120"/>
                <a:gridCol w="919064"/>
              </a:tblGrid>
              <a:tr h="3611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по разделам бюджетной классификации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  <a:endParaRPr lang="ru-RU" sz="1200" dirty="0"/>
                    </a:p>
                  </a:txBody>
                  <a:tcPr/>
                </a:tc>
              </a:tr>
              <a:tr h="8015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(фактическое исполнение)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(ожидаемое исполнение)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9 760,0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12 258,4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12877,4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6715,0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6373,8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том числе: 	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4 297,5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5242,3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4510,4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4478,6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4158,2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оборона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192,7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215,6</a:t>
                      </a:r>
                      <a:endParaRPr lang="ru-RU" sz="1200" dirty="0"/>
                    </a:p>
                  </a:txBody>
                  <a:tcPr anchor="ctr"/>
                </a:tc>
              </a:tr>
              <a:tr h="6234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1 746,4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1008,63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1627,2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4452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2 015,8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2207,7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2556,5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555,0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Культура, кинематография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1 481,7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3930,1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1400,0</a:t>
                      </a:r>
                      <a:endParaRPr lang="ru-RU" sz="1200" dirty="0"/>
                    </a:p>
                  </a:txBody>
                  <a:tcPr anchor="ctr"/>
                </a:tc>
              </a:tr>
              <a:tr h="3611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 anchor="ctr"/>
                </a:tc>
              </a:tr>
              <a:tr h="2671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781800" cy="72008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Муниципальные программы </a:t>
            </a:r>
            <a:r>
              <a:rPr lang="ru-RU" sz="2200" dirty="0" smtClean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Ковалевского </a:t>
            </a:r>
            <a:r>
              <a:rPr lang="ru-RU" sz="2200" dirty="0">
                <a:solidFill>
                  <a:srgbClr val="3030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сельского поселения в бюджете поселения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132856"/>
            <a:ext cx="6120680" cy="36724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решением от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июля 2018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«Об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утверждении Положения о бюджетном процессе в муниципальном образовании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поселение» проект бюджета составлен на основе 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реализацию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Ковалевского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предусмотрено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12609,0 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рублей,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6312,9 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 и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5529,9тыс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рублей. В программах на три предстоящих года сосредоточено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97,9, 94,2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86,7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процентов соответственно от всех расходов бюджета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6301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Расходы бюджета поселения, формируемые в рамках муниципальных программ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Ковалевского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сельского поселения, и непрограммные расходы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905983"/>
              </p:ext>
            </p:extLst>
          </p:nvPr>
        </p:nvGraphicFramePr>
        <p:xfrm>
          <a:off x="899592" y="1556792"/>
          <a:ext cx="73803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9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781800" cy="6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Расходы на культуру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20612"/>
              </p:ext>
            </p:extLst>
          </p:nvPr>
        </p:nvGraphicFramePr>
        <p:xfrm>
          <a:off x="755576" y="1556792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26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6549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Расходы на жилищно-коммунальное хозяйство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726103"/>
              </p:ext>
            </p:extLst>
          </p:nvPr>
        </p:nvGraphicFramePr>
        <p:xfrm>
          <a:off x="755650" y="1557338"/>
          <a:ext cx="7543800" cy="460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788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81800" cy="513184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Программная структура расходов бюджета поселения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934145"/>
              </p:ext>
            </p:extLst>
          </p:nvPr>
        </p:nvGraphicFramePr>
        <p:xfrm>
          <a:off x="827584" y="836712"/>
          <a:ext cx="7543800" cy="5443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764"/>
                <a:gridCol w="1224136"/>
                <a:gridCol w="1008112"/>
                <a:gridCol w="936104"/>
                <a:gridCol w="846684"/>
              </a:tblGrid>
              <a:tr h="826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муниципальной программы Ковалевского сельского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2018 год (первоначально</a:t>
                      </a:r>
                    </a:p>
                    <a:p>
                      <a:pPr algn="ctr"/>
                      <a:r>
                        <a:rPr lang="ru-RU" sz="1100" dirty="0" smtClean="0"/>
                        <a:t>утвержденный)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2019 </a:t>
                      </a:r>
                      <a:r>
                        <a:rPr lang="ru-RU" sz="1100" dirty="0" smtClean="0"/>
                        <a:t>год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2020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</a:t>
                      </a:r>
                    </a:p>
                    <a:p>
                      <a:pPr algn="ctr"/>
                      <a:r>
                        <a:rPr lang="ru-RU" sz="1100" dirty="0" smtClean="0"/>
                        <a:t>(проект)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1. 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3409,9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4420,2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4255,7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3499,9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2. 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30,0</a:t>
                      </a:r>
                      <a:endParaRPr lang="ru-RU" sz="1100" dirty="0"/>
                    </a:p>
                  </a:txBody>
                  <a:tcPr/>
                </a:tc>
              </a:tr>
              <a:tr h="8264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4. Развитие транспортной системы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1549,4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1627,2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0,0</a:t>
                      </a:r>
                      <a:endParaRPr lang="ru-RU" sz="1100" dirty="0"/>
                    </a:p>
                  </a:txBody>
                  <a:tcPr/>
                </a:tc>
              </a:tr>
              <a:tr h="59335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5. Благоустройство территории и жилищно-коммунальное хозяйство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4397,9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2546,5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545,0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6. Развитие культуры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1560,0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/>
                        <a:t>3930,1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1427,2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1400,0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7. Формирование</a:t>
                      </a:r>
                      <a:r>
                        <a:rPr lang="ru-RU" sz="1100" baseline="0" dirty="0" smtClean="0"/>
                        <a:t> современной городской среды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  <a:tr h="515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8. Развитие физической культуры и спорта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10,0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9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014124" cy="6188905"/>
          </a:xfrm>
        </p:spPr>
      </p:pic>
    </p:spTree>
    <p:extLst>
      <p:ext uri="{BB962C8B-B14F-4D97-AF65-F5344CB8AC3E}">
        <p14:creationId xmlns:p14="http://schemas.microsoft.com/office/powerpoint/2010/main" val="34795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16" y="-37778"/>
            <a:ext cx="9228516" cy="6921389"/>
          </a:xfrm>
        </p:spPr>
      </p:pic>
    </p:spTree>
    <p:extLst>
      <p:ext uri="{BB962C8B-B14F-4D97-AF65-F5344CB8AC3E}">
        <p14:creationId xmlns:p14="http://schemas.microsoft.com/office/powerpoint/2010/main" val="885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560840" cy="122413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Основа формирования проекта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бюджета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Ковалевского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сельского поселения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/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2019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и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плановый период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2020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и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2021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годов: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560840" cy="4209331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>
              <a:spcAft>
                <a:spcPts val="0"/>
              </a:spcAft>
            </a:pPr>
            <a:endParaRPr 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</a:endParaRP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Прогноз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социально-экономического развития Ковалевского сельского поселения на 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2018-2020 </a:t>
            </a: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</a:rPr>
              <a:t>годы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Постановление  Администрации Ковалевского сельского поселения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Красносулинского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 района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31.08.2018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111/1)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Основные направления бюджетной и налоговой политики Ковалевского сельского поселения 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2018-2020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годы (Постановление Администрации Ковалевского сельского поселения от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31.10.2017 №96</a:t>
            </a:r>
          </a:p>
          <a:p>
            <a:pPr marL="45720" indent="0">
              <a:spcAft>
                <a:spcPts val="0"/>
              </a:spcAft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Муниципальные программы Ковалевского сельского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Constantia"/>
                <a:cs typeface="Times New Roman"/>
              </a:rPr>
              <a:t>поселения(проекты изменений в них)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Constantia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800" dirty="0">
              <a:latin typeface="Constantia"/>
              <a:ea typeface="Constantia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6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766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юджета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направлен на решение следующих ключевых задач: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76266"/>
              </p:ext>
            </p:extLst>
          </p:nvPr>
        </p:nvGraphicFramePr>
        <p:xfrm>
          <a:off x="304800" y="1196752"/>
          <a:ext cx="8588375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3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/>
              <a:t>Особенности составления проекта решения на </a:t>
            </a:r>
            <a:r>
              <a:rPr lang="ru-RU" sz="2000" dirty="0" smtClean="0"/>
              <a:t>2019 </a:t>
            </a:r>
            <a:r>
              <a:rPr lang="ru-RU" sz="2000" dirty="0"/>
              <a:t>год и на </a:t>
            </a:r>
            <a:r>
              <a:rPr lang="ru-RU" sz="2000" dirty="0" smtClean="0"/>
              <a:t>плановый период 2020 </a:t>
            </a:r>
            <a:r>
              <a:rPr lang="ru-RU" sz="2000" dirty="0"/>
              <a:t>и </a:t>
            </a:r>
            <a:r>
              <a:rPr lang="ru-RU" sz="2000" dirty="0" smtClean="0"/>
              <a:t>2021 </a:t>
            </a:r>
            <a:r>
              <a:rPr lang="ru-RU" sz="2000" dirty="0"/>
              <a:t>годов: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6805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в составе основных характеристик бюджета не предусматриваются </a:t>
            </a:r>
            <a:r>
              <a:rPr lang="ru-RU" dirty="0" smtClean="0"/>
              <a:t>условно-утверждаемые </a:t>
            </a:r>
            <a:r>
              <a:rPr lang="ru-RU" dirty="0"/>
              <a:t>расходы;</a:t>
            </a:r>
          </a:p>
          <a:p>
            <a:r>
              <a:rPr lang="ru-RU" dirty="0"/>
              <a:t>- исходными данными для расчета расходов на </a:t>
            </a:r>
            <a:r>
              <a:rPr lang="ru-RU" dirty="0" smtClean="0"/>
              <a:t>2019 </a:t>
            </a:r>
            <a:r>
              <a:rPr lang="ru-RU" dirty="0"/>
              <a:t>и </a:t>
            </a:r>
            <a:r>
              <a:rPr lang="ru-RU" dirty="0" smtClean="0"/>
              <a:t>2021 </a:t>
            </a:r>
            <a:r>
              <a:rPr lang="ru-RU" dirty="0"/>
              <a:t>годы приняты </a:t>
            </a:r>
            <a:r>
              <a:rPr lang="ru-RU" dirty="0" smtClean="0"/>
              <a:t>бюджетные ассигнования</a:t>
            </a:r>
            <a:r>
              <a:rPr lang="ru-RU" dirty="0"/>
              <a:t>, утвержденные решением от </a:t>
            </a:r>
            <a:r>
              <a:rPr lang="ru-RU" dirty="0" smtClean="0"/>
              <a:t>27.12.2017 </a:t>
            </a:r>
            <a:r>
              <a:rPr lang="ru-RU" dirty="0"/>
              <a:t>№ </a:t>
            </a:r>
            <a:r>
              <a:rPr lang="ru-RU" dirty="0" smtClean="0"/>
              <a:t>43 </a:t>
            </a:r>
            <a:r>
              <a:rPr lang="ru-RU" dirty="0"/>
              <a:t>«О бюджете </a:t>
            </a:r>
            <a:r>
              <a:rPr lang="ru-RU" dirty="0" smtClean="0"/>
              <a:t>Ковалевского </a:t>
            </a:r>
            <a:r>
              <a:rPr lang="ru-RU" dirty="0"/>
              <a:t>сельского поселения сельского поселения </a:t>
            </a:r>
            <a:r>
              <a:rPr lang="ru-RU" dirty="0" err="1"/>
              <a:t>Краcносулинского</a:t>
            </a:r>
            <a:r>
              <a:rPr lang="ru-RU" dirty="0"/>
              <a:t> </a:t>
            </a:r>
            <a:r>
              <a:rPr lang="ru-RU" dirty="0" smtClean="0"/>
              <a:t>района на 2018 </a:t>
            </a:r>
            <a:r>
              <a:rPr lang="ru-RU" dirty="0"/>
              <a:t>год и на плановый период </a:t>
            </a:r>
            <a:r>
              <a:rPr lang="ru-RU" dirty="0" smtClean="0"/>
              <a:t>2019 </a:t>
            </a:r>
            <a:r>
              <a:rPr lang="ru-RU" dirty="0"/>
              <a:t>и </a:t>
            </a:r>
            <a:r>
              <a:rPr lang="ru-RU" dirty="0" smtClean="0"/>
              <a:t>2020 </a:t>
            </a:r>
            <a:r>
              <a:rPr lang="ru-RU" dirty="0"/>
              <a:t>годов», для расходов на </a:t>
            </a:r>
            <a:r>
              <a:rPr lang="ru-RU" dirty="0" smtClean="0"/>
              <a:t>2021 </a:t>
            </a:r>
            <a:r>
              <a:rPr lang="ru-RU" dirty="0"/>
              <a:t>год </a:t>
            </a:r>
            <a:r>
              <a:rPr lang="ru-RU" dirty="0" smtClean="0"/>
              <a:t>–бюджетные </a:t>
            </a:r>
            <a:r>
              <a:rPr lang="ru-RU" dirty="0"/>
              <a:t>ассигнования </a:t>
            </a:r>
            <a:r>
              <a:rPr lang="ru-RU" dirty="0" smtClean="0"/>
              <a:t>2020 </a:t>
            </a:r>
            <a:r>
              <a:rPr lang="ru-RU" dirty="0"/>
              <a:t>года, установленные этим решением;</a:t>
            </a:r>
          </a:p>
          <a:p>
            <a:r>
              <a:rPr lang="ru-RU" dirty="0"/>
              <a:t>- расходы бюджета поселения сформированы с учетом выполнения </a:t>
            </a:r>
            <a:r>
              <a:rPr lang="ru-RU" dirty="0" smtClean="0"/>
              <a:t>условий соглашения </a:t>
            </a:r>
            <a:r>
              <a:rPr lang="ru-RU" dirty="0"/>
              <a:t>о предоставлении дотации на выравнивание </a:t>
            </a:r>
            <a:r>
              <a:rPr lang="ru-RU" dirty="0" smtClean="0"/>
              <a:t>бюджетной обеспеченности из </a:t>
            </a:r>
            <a:r>
              <a:rPr lang="ru-RU" dirty="0"/>
              <a:t>областного бюджета, реализации программы оптимизации расходов </a:t>
            </a:r>
            <a:r>
              <a:rPr lang="ru-RU" dirty="0" smtClean="0"/>
              <a:t>бюджета поселения </a:t>
            </a:r>
            <a:r>
              <a:rPr lang="ru-RU" dirty="0"/>
              <a:t>на </a:t>
            </a:r>
            <a:r>
              <a:rPr lang="ru-RU" dirty="0" smtClean="0"/>
              <a:t>2018-2020 </a:t>
            </a:r>
            <a:r>
              <a:rPr lang="ru-RU" dirty="0"/>
              <a:t>годы, а также мер по не установлению </a:t>
            </a:r>
            <a:r>
              <a:rPr lang="ru-RU" dirty="0" smtClean="0"/>
              <a:t>расходных обязательств</a:t>
            </a:r>
            <a:r>
              <a:rPr lang="ru-RU" dirty="0"/>
              <a:t>, не связанных с решением вопросов, отнесенных </a:t>
            </a:r>
            <a:r>
              <a:rPr lang="ru-RU" dirty="0" smtClean="0"/>
              <a:t>Конституцией Российской </a:t>
            </a:r>
            <a:r>
              <a:rPr lang="ru-RU" dirty="0"/>
              <a:t>Федерации и федеральными законами к полномочиям </a:t>
            </a:r>
            <a:r>
              <a:rPr lang="ru-RU" dirty="0" smtClean="0"/>
              <a:t>органов государственной </a:t>
            </a:r>
            <a:r>
              <a:rPr lang="ru-RU" dirty="0"/>
              <a:t>власти субъектов Российской Федерации;</a:t>
            </a:r>
          </a:p>
          <a:p>
            <a:r>
              <a:rPr lang="ru-RU" dirty="0"/>
              <a:t>- реестр 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269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dirty="0"/>
              <a:t>Меры, принимаемые для обеспечения</a:t>
            </a:r>
            <a:br>
              <a:rPr lang="ru-RU" sz="2500" dirty="0"/>
            </a:br>
            <a:r>
              <a:rPr lang="ru-RU" sz="2500" dirty="0"/>
              <a:t>сбалансированности бюджета </a:t>
            </a:r>
            <a:r>
              <a:rPr lang="ru-RU" sz="2500" dirty="0" smtClean="0"/>
              <a:t>поселения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416824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План мероприятий («дорожная карта») по увеличению поступлений налоговых и неналоговых доходов </a:t>
            </a:r>
            <a:r>
              <a:rPr lang="ru-RU" dirty="0" smtClean="0"/>
              <a:t>бюджета Ковалевского </a:t>
            </a:r>
            <a:r>
              <a:rPr lang="ru-RU" dirty="0"/>
              <a:t>сельского поселения на 2017-2019 годы (постановление </a:t>
            </a:r>
            <a:r>
              <a:rPr lang="ru-RU" dirty="0" smtClean="0"/>
              <a:t>Администрации Ковалевского </a:t>
            </a:r>
            <a:r>
              <a:rPr lang="ru-RU" dirty="0"/>
              <a:t>сельского поселения от  </a:t>
            </a:r>
            <a:r>
              <a:rPr lang="ru-RU" dirty="0" smtClean="0"/>
              <a:t>12 сентября </a:t>
            </a:r>
            <a:r>
              <a:rPr lang="ru-RU" dirty="0"/>
              <a:t>2017 года № </a:t>
            </a:r>
            <a:r>
              <a:rPr lang="ru-RU" dirty="0" smtClean="0"/>
              <a:t>88)</a:t>
            </a:r>
            <a:endParaRPr lang="ru-RU" dirty="0"/>
          </a:p>
          <a:p>
            <a:r>
              <a:rPr lang="ru-RU" dirty="0"/>
              <a:t>План по устранению с 1 января 2018 года неэффективных налоговых льгот (пониженных ставок по налогам</a:t>
            </a:r>
            <a:r>
              <a:rPr lang="ru-RU" dirty="0" smtClean="0"/>
              <a:t>), установленных </a:t>
            </a:r>
            <a:r>
              <a:rPr lang="ru-RU" dirty="0"/>
              <a:t>решениями Собрания депутатов </a:t>
            </a:r>
            <a:r>
              <a:rPr lang="ru-RU" dirty="0" smtClean="0"/>
              <a:t>Ковалевского </a:t>
            </a:r>
            <a:r>
              <a:rPr lang="ru-RU" dirty="0"/>
              <a:t>сельского поселения (</a:t>
            </a:r>
            <a:r>
              <a:rPr lang="ru-RU" dirty="0" smtClean="0"/>
              <a:t>постановление Администрации Ковалевского </a:t>
            </a:r>
            <a:r>
              <a:rPr lang="ru-RU" dirty="0"/>
              <a:t>сельского поселения от </a:t>
            </a:r>
            <a:r>
              <a:rPr lang="ru-RU" dirty="0" smtClean="0"/>
              <a:t>14 </a:t>
            </a:r>
            <a:r>
              <a:rPr lang="ru-RU" dirty="0"/>
              <a:t>июня 2017 года № </a:t>
            </a:r>
            <a:r>
              <a:rPr lang="ru-RU" dirty="0" smtClean="0"/>
              <a:t>70)</a:t>
            </a:r>
            <a:endParaRPr lang="ru-RU" dirty="0"/>
          </a:p>
          <a:p>
            <a:r>
              <a:rPr lang="ru-RU" dirty="0"/>
              <a:t>Программа оптимизации расходов бюджета </a:t>
            </a:r>
            <a:r>
              <a:rPr lang="ru-RU" dirty="0" smtClean="0"/>
              <a:t>Ковалевского </a:t>
            </a:r>
            <a:r>
              <a:rPr lang="ru-RU" dirty="0"/>
              <a:t>сельского поселения на </a:t>
            </a:r>
            <a:r>
              <a:rPr lang="ru-RU" dirty="0" smtClean="0"/>
              <a:t>2018-2021 годы (</a:t>
            </a:r>
            <a:r>
              <a:rPr lang="ru-RU" dirty="0"/>
              <a:t>постановление Администрации </a:t>
            </a:r>
            <a:r>
              <a:rPr lang="ru-RU" dirty="0" smtClean="0"/>
              <a:t>Ковалевского </a:t>
            </a:r>
            <a:r>
              <a:rPr lang="ru-RU" dirty="0"/>
              <a:t>сельского поселения от </a:t>
            </a:r>
            <a:r>
              <a:rPr lang="ru-RU" dirty="0" smtClean="0"/>
              <a:t>16.10.2018 </a:t>
            </a:r>
            <a:r>
              <a:rPr lang="ru-RU" dirty="0"/>
              <a:t>года № </a:t>
            </a:r>
            <a:r>
              <a:rPr lang="ru-RU" dirty="0" smtClean="0"/>
              <a:t>92)</a:t>
            </a:r>
            <a:endParaRPr lang="ru-RU" dirty="0"/>
          </a:p>
          <a:p>
            <a:r>
              <a:rPr lang="ru-RU" dirty="0"/>
              <a:t>План мероприятий, направленных на отмену установленных муниципальным образованием </a:t>
            </a:r>
            <a:r>
              <a:rPr lang="ru-RU" dirty="0" smtClean="0"/>
              <a:t>«</a:t>
            </a:r>
            <a:r>
              <a:rPr lang="ru-RU" dirty="0" err="1" smtClean="0"/>
              <a:t>Ковалевское</a:t>
            </a:r>
            <a:r>
              <a:rPr lang="ru-RU" dirty="0" smtClean="0"/>
              <a:t> сельское </a:t>
            </a:r>
            <a:r>
              <a:rPr lang="ru-RU" dirty="0"/>
              <a:t>поселение» расходных обязательств, не связанных с решением вопросов, отнесенных Конституцией РФ</a:t>
            </a:r>
            <a:r>
              <a:rPr lang="ru-RU" dirty="0" smtClean="0"/>
              <a:t>, федеральными </a:t>
            </a:r>
            <a:r>
              <a:rPr lang="ru-RU" dirty="0"/>
              <a:t>законами, областными законами к полномочиям органов местного самоуправления </a:t>
            </a:r>
            <a:r>
              <a:rPr lang="ru-RU" dirty="0" smtClean="0"/>
              <a:t>поселений (</a:t>
            </a:r>
            <a:r>
              <a:rPr lang="ru-RU" dirty="0"/>
              <a:t>постановление Администрации </a:t>
            </a:r>
            <a:r>
              <a:rPr lang="ru-RU" dirty="0" smtClean="0"/>
              <a:t>Ковалевского </a:t>
            </a:r>
            <a:r>
              <a:rPr lang="ru-RU" dirty="0"/>
              <a:t>сельского поселения от 29 июня 2017 года № </a:t>
            </a:r>
            <a:r>
              <a:rPr lang="ru-RU" dirty="0" smtClean="0"/>
              <a:t>75)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7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84776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на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880485"/>
              </p:ext>
            </p:extLst>
          </p:nvPr>
        </p:nvGraphicFramePr>
        <p:xfrm>
          <a:off x="827584" y="1196752"/>
          <a:ext cx="7543800" cy="4740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96144"/>
                <a:gridCol w="1296144"/>
                <a:gridCol w="1080120"/>
                <a:gridCol w="1080120"/>
                <a:gridCol w="991072"/>
              </a:tblGrid>
              <a:tr h="4805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</a:p>
                    <a:p>
                      <a:pPr algn="ctr"/>
                      <a:r>
                        <a:rPr lang="ru-RU" sz="1300" dirty="0" smtClean="0"/>
                        <a:t>(фактическое</a:t>
                      </a:r>
                    </a:p>
                    <a:p>
                      <a:pPr algn="ctr"/>
                      <a:r>
                        <a:rPr lang="ru-RU" sz="1300" dirty="0" smtClean="0"/>
                        <a:t>исполнение)</a:t>
                      </a:r>
                      <a:endParaRPr lang="ru-RU" sz="13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Ожидаемое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r>
                        <a:rPr lang="ru-RU" sz="1400" dirty="0" smtClean="0"/>
                        <a:t>бюджета на</a:t>
                      </a:r>
                    </a:p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решения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8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 anchor="ctr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I. </a:t>
                      </a:r>
                      <a:r>
                        <a:rPr lang="ru-RU" sz="1400" dirty="0" smtClean="0"/>
                        <a:t>Доходы, всего: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12 125,4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12 132,5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12877,4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6715,0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6373,8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из них: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налоговые и</a:t>
                      </a:r>
                    </a:p>
                    <a:p>
                      <a:pPr algn="l"/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2 122,0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1 534,8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2182,2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2392,9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2456,6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</a:t>
                      </a:r>
                    </a:p>
                    <a:p>
                      <a:pPr algn="l"/>
                      <a:r>
                        <a:rPr lang="ru-RU" sz="1400" dirty="0" smtClean="0"/>
                        <a:t>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10 003,5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10 597,7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10695,2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4322,1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3917,2</a:t>
                      </a:r>
                      <a:endParaRPr lang="ru-RU" sz="14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05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II. </a:t>
                      </a:r>
                      <a:r>
                        <a:rPr lang="ru-RU" sz="1400" dirty="0" smtClean="0"/>
                        <a:t>Расходы,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12 258,4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</a:rPr>
                        <a:t>12 132,5</a:t>
                      </a:r>
                      <a:endParaRPr lang="ru-RU" sz="1400" b="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</a:rPr>
                        <a:t>12877,4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</a:rPr>
                        <a:t>6715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</a:rPr>
                        <a:t>6373,8</a:t>
                      </a:r>
                      <a:endParaRPr lang="ru-RU" sz="1400" b="0" baseline="0" dirty="0">
                        <a:effectLst/>
                        <a:latin typeface="Times New Roman" panose="02020603050405020304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14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III. </a:t>
                      </a:r>
                      <a:r>
                        <a:rPr lang="ru-RU" sz="1400" dirty="0" smtClean="0"/>
                        <a:t>Дефицит</a:t>
                      </a:r>
                    </a:p>
                    <a:p>
                      <a:pPr algn="l"/>
                      <a:r>
                        <a:rPr lang="ru-RU" sz="1400" dirty="0" smtClean="0"/>
                        <a:t>(-), профицит (+),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</a:rPr>
                        <a:t>-133,0</a:t>
                      </a:r>
                      <a:endParaRPr lang="ru-RU" sz="1400" baseline="0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1784</TotalTime>
  <Words>1499</Words>
  <Application>Microsoft Office PowerPoint</Application>
  <PresentationFormat>Экран (4:3)</PresentationFormat>
  <Paragraphs>381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Основа формирования проекта бюджета  Ковалевского сельского поселения  на 2019 год и плановый период 2020 и 2021 годов:</vt:lpstr>
      <vt:lpstr>Проект бюджета на 2019 год и на плановый период 2020 и 2021 годов направлен на решение следующих ключевых задач:</vt:lpstr>
      <vt:lpstr>Особенности составления проекта решения на 2019 год и на плановый период 2020 и 2021 годов:</vt:lpstr>
      <vt:lpstr>Меры, принимаемые для обеспечения сбалансированности бюджета поселения</vt:lpstr>
      <vt:lpstr>Основные характеристики бюджета на 2019-2021 годы </vt:lpstr>
      <vt:lpstr>Основные параметры бюджета Ковалевского сельского поселения на 2019 год</vt:lpstr>
      <vt:lpstr>Основные параметры бюджета Ковалевского сельского поселения на 2020-2021 годы</vt:lpstr>
      <vt:lpstr>  </vt:lpstr>
      <vt:lpstr>Презентация PowerPoint</vt:lpstr>
      <vt:lpstr>Собственные доходы Ковалевского сельского поселения</vt:lpstr>
      <vt:lpstr> Основные показатели прогноза социально-экономического развития Ковалевского сельского поселения на 2019-2021 годы</vt:lpstr>
      <vt:lpstr>Структура налоговых и неналоговых доходов бюджета Ковалевского сельского поселения</vt:lpstr>
      <vt:lpstr>Динамика поступлений налога на доходы физических лиц в бюджет Ковалевского сельского поселения</vt:lpstr>
      <vt:lpstr>Безвозмездные поступления*</vt:lpstr>
      <vt:lpstr>Презентация PowerPoint</vt:lpstr>
      <vt:lpstr> Основные приоритеты и подходы к формированию расходов бюджета поселения на 2019-2021 годы </vt:lpstr>
      <vt:lpstr> Расходы бюджета поселения </vt:lpstr>
      <vt:lpstr>Муниципальные программы Ковалевского сельского поселения в бюджете поселения</vt:lpstr>
      <vt:lpstr>Расходы бюджета поселения, формируемые в рамках муниципальных программ Ковалевского сельского поселения, и непрограммные расходы </vt:lpstr>
      <vt:lpstr>Расходы на культуру</vt:lpstr>
      <vt:lpstr>Расходы на жилищно-коммунальное хозяйство</vt:lpstr>
      <vt:lpstr>Программная структура расходов бюджета поселения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Ковалевского сельского поселения</dc:title>
  <dc:creator>1</dc:creator>
  <cp:lastModifiedBy>1</cp:lastModifiedBy>
  <cp:revision>189</cp:revision>
  <cp:lastPrinted>2019-02-11T11:10:19Z</cp:lastPrinted>
  <dcterms:created xsi:type="dcterms:W3CDTF">2017-02-28T06:13:23Z</dcterms:created>
  <dcterms:modified xsi:type="dcterms:W3CDTF">2019-02-19T06:09:53Z</dcterms:modified>
</cp:coreProperties>
</file>