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ECEDB4F-7877-4D2E-B798-9A2D3B1D18E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15" autoAdjust="0"/>
    <p:restoredTop sz="86447" autoAdjust="0"/>
  </p:normalViewPr>
  <p:slideViewPr>
    <p:cSldViewPr>
      <p:cViewPr varScale="1">
        <p:scale>
          <a:sx n="82" d="100"/>
          <a:sy n="82" d="100"/>
        </p:scale>
        <p:origin x="-7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11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10.jpe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aseline="0"/>
              <a:t>Динамика собственных доходов бюджета Ковалевского сельского поселения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585155116479999E-2"/>
          <c:y val="8.6548758328285888E-2"/>
          <c:w val="0.93341484488352"/>
          <c:h val="0.82825836425619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2997,7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3340,7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Лист1!$A$2:$A$8</c:f>
              <c:strCache>
                <c:ptCount val="7"/>
                <c:pt idx="0">
                  <c:v>2010 год</c:v>
                </c:pt>
                <c:pt idx="1">
                  <c:v>2011 год</c:v>
                </c:pt>
                <c:pt idx="2">
                  <c:v>2012 год</c:v>
                </c:pt>
                <c:pt idx="3">
                  <c:v>2013 год</c:v>
                </c:pt>
                <c:pt idx="4">
                  <c:v>2014 год</c:v>
                </c:pt>
                <c:pt idx="5">
                  <c:v>2015 год</c:v>
                </c:pt>
                <c:pt idx="6">
                  <c:v>2016 год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3038.5</c:v>
                </c:pt>
                <c:pt idx="1">
                  <c:v>2043.5</c:v>
                </c:pt>
                <c:pt idx="2">
                  <c:v>2120.3000000000002</c:v>
                </c:pt>
                <c:pt idx="3">
                  <c:v>2644.8</c:v>
                </c:pt>
                <c:pt idx="4">
                  <c:v>3694.7</c:v>
                </c:pt>
                <c:pt idx="5">
                  <c:v>2997.7</c:v>
                </c:pt>
                <c:pt idx="6">
                  <c:v>3340.7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167808"/>
        <c:axId val="114169728"/>
      </c:barChart>
      <c:catAx>
        <c:axId val="11416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14169728"/>
        <c:crosses val="autoZero"/>
        <c:auto val="1"/>
        <c:lblAlgn val="ctr"/>
        <c:lblOffset val="100"/>
        <c:noMultiLvlLbl val="0"/>
      </c:catAx>
      <c:valAx>
        <c:axId val="11416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1678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Структура собственных доходов бюджета Ковалевского сельского поселения в 2015 г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2014 г</c:v>
                </c:pt>
              </c:strCache>
            </c:strRef>
          </c:tx>
          <c:explosion val="25"/>
          <c:dPt>
            <c:idx val="3"/>
            <c:bubble3D val="0"/>
            <c:explosion val="0"/>
          </c:dPt>
          <c:dLbls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имущество-1046,7 тыс.руб.</c:v>
                </c:pt>
                <c:pt idx="1">
                  <c:v>Налог на доходы физических лиц-518,3 тыс.руб</c:v>
                </c:pt>
                <c:pt idx="2">
                  <c:v>Акцизы по подакцизным товарам-1014,7 тыс.руб</c:v>
                </c:pt>
                <c:pt idx="3">
                  <c:v>Налоги на совокупный доход-190,9 тыс.руб</c:v>
                </c:pt>
                <c:pt idx="4">
                  <c:v>Государственная пошлина-0,1 тыс.руб</c:v>
                </c:pt>
                <c:pt idx="5">
                  <c:v>Не налоговые доходы-227,0 тыс.руб</c:v>
                </c:pt>
                <c:pt idx="6">
                  <c:v>ВСЕГО-2997,7 тыс.руб.</c:v>
                </c:pt>
              </c:strCache>
            </c:strRef>
          </c:cat>
          <c:val>
            <c:numRef>
              <c:f>Лист1!$B$2:$B$8</c:f>
              <c:numCache>
                <c:formatCode>0%</c:formatCode>
                <c:ptCount val="7"/>
                <c:pt idx="0" formatCode="0.00%">
                  <c:v>0.35</c:v>
                </c:pt>
                <c:pt idx="1">
                  <c:v>0.17</c:v>
                </c:pt>
                <c:pt idx="2" formatCode="0.00%">
                  <c:v>0.34</c:v>
                </c:pt>
                <c:pt idx="3" formatCode="0.0">
                  <c:v>0.06</c:v>
                </c:pt>
                <c:pt idx="4" formatCode="General">
                  <c:v>2E-3</c:v>
                </c:pt>
                <c:pt idx="5" formatCode="General">
                  <c:v>7.0000000000000007E-2</c:v>
                </c:pt>
                <c:pt idx="6" formatCode="General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aseline="0"/>
              <a:t>Безвозмездные поступления из областного бюджета</a:t>
            </a:r>
          </a:p>
          <a:p>
            <a:pPr>
              <a:defRPr/>
            </a:pPr>
            <a:r>
              <a:rPr lang="ru-RU" sz="1400" baseline="0"/>
              <a:t>тыс. рублей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6585108440392324E-2"/>
          <c:y val="0.12889629180967763"/>
          <c:w val="0.93341484488352"/>
          <c:h val="0.828258364256192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0082"/>
                </a:gs>
                <a:gs pos="13000">
                  <a:srgbClr val="0047FF"/>
                </a:gs>
                <a:gs pos="28000">
                  <a:srgbClr val="000082"/>
                </a:gs>
                <a:gs pos="42999">
                  <a:srgbClr val="0047FF"/>
                </a:gs>
                <a:gs pos="58000">
                  <a:srgbClr val="000082"/>
                </a:gs>
                <a:gs pos="72000">
                  <a:srgbClr val="0047FF"/>
                </a:gs>
                <a:gs pos="87000">
                  <a:srgbClr val="000082"/>
                </a:gs>
                <a:gs pos="100000">
                  <a:srgbClr val="0047FF"/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5316,7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4813,8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5711.2</c:v>
                </c:pt>
                <c:pt idx="1">
                  <c:v>4588</c:v>
                </c:pt>
                <c:pt idx="2" formatCode="General">
                  <c:v>5316.7</c:v>
                </c:pt>
                <c:pt idx="3" formatCode="General">
                  <c:v>4813.8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23488"/>
        <c:axId val="183248000"/>
      </c:barChart>
      <c:catAx>
        <c:axId val="175823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83248000"/>
        <c:crosses val="autoZero"/>
        <c:auto val="1"/>
        <c:lblAlgn val="ctr"/>
        <c:lblOffset val="100"/>
        <c:noMultiLvlLbl val="0"/>
      </c:catAx>
      <c:valAx>
        <c:axId val="183248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8234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baseline="0"/>
              <a:t>Объем поступлений доходов бюджета</a:t>
            </a:r>
          </a:p>
          <a:p>
            <a:pPr>
              <a:defRPr/>
            </a:pPr>
            <a:r>
              <a:rPr lang="ru-RU" sz="1400" baseline="0"/>
              <a:t>тыс. рублей</a:t>
            </a:r>
          </a:p>
        </c:rich>
      </c:tx>
      <c:layout>
        <c:manualLayout>
          <c:xMode val="edge"/>
          <c:yMode val="edge"/>
          <c:x val="0.33225616797900265"/>
          <c:y val="1.532567049808429E-2"/>
        </c:manualLayout>
      </c:layout>
      <c:overlay val="0"/>
    </c:title>
    <c:autoTitleDeleted val="0"/>
    <c:view3D>
      <c:rotX val="10"/>
      <c:rotY val="0"/>
      <c:depthPercent val="10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6935985633374776E-2"/>
          <c:y val="0.12232815725620505"/>
          <c:w val="0.95306401436662525"/>
          <c:h val="0.819500838257286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4.2105263157894996E-3"/>
                  <c:y val="0.10727969348658996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8485,3</a:t>
                    </a:r>
                    <a:endParaRPr lang="en-US" sz="1200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1051250172675784E-7"/>
                  <c:y val="6.787082649151614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baseline="0">
                        <a:solidFill>
                          <a:schemeClr val="tx1"/>
                        </a:solidFill>
                      </a:rPr>
                      <a:t>8282,7</a:t>
                    </a:r>
                    <a:endParaRPr lang="en-US" sz="1200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105263157894736E-3"/>
                  <c:y val="0.15763546798029557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>
                        <a:solidFill>
                          <a:schemeClr val="tx1"/>
                        </a:solidFill>
                      </a:rPr>
                      <a:t>8809,7</a:t>
                    </a:r>
                    <a:endParaRPr lang="en-US" sz="1200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0175438596491229E-3"/>
                  <c:y val="0.2364532019704434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>
                        <a:solidFill>
                          <a:schemeClr val="tx1"/>
                        </a:solidFill>
                      </a:rPr>
                      <a:t>8443,5</a:t>
                    </a:r>
                    <a:endParaRPr lang="en-US" sz="1200" baseline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8485.2999999999993</c:v>
                </c:pt>
                <c:pt idx="1">
                  <c:v>8282.7000000000007</c:v>
                </c:pt>
                <c:pt idx="2" formatCode="General">
                  <c:v>8809.7000000000007</c:v>
                </c:pt>
                <c:pt idx="3" formatCode="General">
                  <c:v>8443.5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866496"/>
        <c:axId val="40124800"/>
        <c:axId val="0"/>
      </c:bar3DChart>
      <c:catAx>
        <c:axId val="11786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40124800"/>
        <c:crosses val="autoZero"/>
        <c:auto val="1"/>
        <c:lblAlgn val="ctr"/>
        <c:lblOffset val="100"/>
        <c:noMultiLvlLbl val="0"/>
      </c:catAx>
      <c:valAx>
        <c:axId val="4012480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0"/>
        <c:majorTickMark val="out"/>
        <c:minorTickMark val="none"/>
        <c:tickLblPos val="nextTo"/>
        <c:crossAx val="117866496"/>
        <c:crosses val="autoZero"/>
        <c:crossBetween val="between"/>
        <c:dispUnits>
          <c:builtInUnit val="thousands"/>
          <c:dispUnitsLbl>
            <c:layout/>
          </c:dispUnitsLbl>
        </c:dispUnits>
      </c:valAx>
      <c:spPr>
        <a:blipFill>
          <a:blip xmlns:r="http://schemas.openxmlformats.org/officeDocument/2006/relationships" r:embed="rId2"/>
          <a:tile tx="0" ty="0" sx="100000" sy="100000" flip="none" algn="tl"/>
        </a:blipFill>
        <a:ln w="25400">
          <a:noFill/>
        </a:ln>
      </c:spPr>
    </c:plotArea>
    <c:plotVisOnly val="1"/>
    <c:dispBlanksAs val="gap"/>
    <c:showDLblsOverMax val="0"/>
  </c:chart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3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Ковалевского сельского поселения, формируемые в рамках муниципальных программ Красносулинского района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1.604492579221821E-3"/>
                  <c:y val="0.19827586206896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04492579221821E-3"/>
                  <c:y val="0.183908045977011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04492579221821E-3"/>
                  <c:y val="0.18103448275862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7376.2</c:v>
                </c:pt>
                <c:pt idx="1">
                  <c:v>7434</c:v>
                </c:pt>
                <c:pt idx="2" formatCode="0.0">
                  <c:v>7136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непрограмные расходы бюджета Ковалевского 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invertIfNegative val="0"/>
          <c:dLbls>
            <c:dLbl>
              <c:idx val="0"/>
              <c:layout>
                <c:manualLayout>
                  <c:x val="9.6269554753309269E-3"/>
                  <c:y val="5.4597701149425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0224628961091064E-3"/>
                  <c:y val="6.6091954022988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269554753309859E-3"/>
                  <c:y val="6.0344827586206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906.5</c:v>
                </c:pt>
                <c:pt idx="1">
                  <c:v>1772.1</c:v>
                </c:pt>
                <c:pt idx="2">
                  <c:v>1307.5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2014 год</c:v>
                </c:pt>
                <c:pt idx="1">
                  <c:v>2015 год</c:v>
                </c:pt>
                <c:pt idx="2">
                  <c:v>2016 год</c:v>
                </c:pt>
              </c:strCache>
            </c:strRef>
          </c:cat>
          <c:val>
            <c:numRef>
              <c:f>Лист1!$D$2:$D$4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95584"/>
        <c:axId val="40197120"/>
        <c:axId val="40156224"/>
      </c:bar3DChart>
      <c:catAx>
        <c:axId val="40195584"/>
        <c:scaling>
          <c:orientation val="minMax"/>
        </c:scaling>
        <c:delete val="0"/>
        <c:axPos val="b"/>
        <c:majorTickMark val="out"/>
        <c:minorTickMark val="none"/>
        <c:tickLblPos val="nextTo"/>
        <c:crossAx val="40197120"/>
        <c:crosses val="autoZero"/>
        <c:auto val="1"/>
        <c:lblAlgn val="ctr"/>
        <c:lblOffset val="100"/>
        <c:noMultiLvlLbl val="0"/>
      </c:catAx>
      <c:valAx>
        <c:axId val="401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95584"/>
        <c:crosses val="autoZero"/>
        <c:crossBetween val="between"/>
      </c:valAx>
      <c:serAx>
        <c:axId val="40156224"/>
        <c:scaling>
          <c:orientation val="minMax"/>
        </c:scaling>
        <c:delete val="1"/>
        <c:axPos val="b"/>
        <c:majorTickMark val="out"/>
        <c:minorTickMark val="none"/>
        <c:tickLblPos val="nextTo"/>
        <c:crossAx val="40197120"/>
        <c:crosses val="autoZero"/>
      </c:ser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none" strike="noStrike" kern="1700" baseline="0" smtClean="0">
                <a:solidFill>
                  <a:schemeClr val="tx1"/>
                </a:solidFill>
              </a:rPr>
              <a:t>Расходы бюджета Ковалевского сельского поселения в 2015 году </a:t>
            </a:r>
            <a:endParaRPr lang="ru-RU" kern="1700" baseline="0">
              <a:solidFill>
                <a:schemeClr val="tx1"/>
              </a:solidFill>
            </a:endParaRP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собственных доходов бюджета Ковалевского сельского поселения в 2014 г</c:v>
                </c:pt>
              </c:strCache>
            </c:strRef>
          </c:tx>
          <c:explosion val="25"/>
          <c:dPt>
            <c:idx val="3"/>
            <c:bubble3D val="0"/>
            <c:explosion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</a:t>
                    </a:r>
                    <a:r>
                      <a:rPr lang="ru-RU"/>
                      <a:t>9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18,2%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20,</a:t>
                    </a:r>
                    <a:r>
                      <a:rPr lang="ru-RU"/>
                      <a:t>36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вопросы-4584,1 тыс.руб.</c:v>
                </c:pt>
                <c:pt idx="1">
                  <c:v>Национальная безопасность и правоохранительная деятельность-177,0 тыс. рублей</c:v>
                </c:pt>
                <c:pt idx="2">
                  <c:v>Национальная экономика-733,8 тыс.руб</c:v>
                </c:pt>
                <c:pt idx="3">
                  <c:v>Жилищно-коммунальное хозяйство-1682,0 тыс.руб</c:v>
                </c:pt>
                <c:pt idx="4">
                  <c:v>Культура, кинематография-1881,0 тыс.руб</c:v>
                </c:pt>
                <c:pt idx="5">
                  <c:v>Физическая культура и спорт-13,5 тыс.руб</c:v>
                </c:pt>
                <c:pt idx="6">
                  <c:v>Национальная оборона -164,7 тыс.рублей</c:v>
                </c:pt>
                <c:pt idx="7">
                  <c:v>ВСЕГО-9236,1 тыс.руб.</c:v>
                </c:pt>
              </c:strCache>
            </c:strRef>
          </c:cat>
          <c:val>
            <c:numRef>
              <c:f>Лист1!$B$2:$B$9</c:f>
              <c:numCache>
                <c:formatCode>0%</c:formatCode>
                <c:ptCount val="8"/>
                <c:pt idx="0" formatCode="0.00%">
                  <c:v>0.496</c:v>
                </c:pt>
                <c:pt idx="1">
                  <c:v>1.6E-2</c:v>
                </c:pt>
                <c:pt idx="2" formatCode="0.00%">
                  <c:v>7.9000000000000001E-2</c:v>
                </c:pt>
                <c:pt idx="3" formatCode="0.0">
                  <c:v>9.5000000000000001E-2</c:v>
                </c:pt>
                <c:pt idx="4" formatCode="General">
                  <c:v>0.2</c:v>
                </c:pt>
                <c:pt idx="5" formatCode="General">
                  <c:v>1E-3</c:v>
                </c:pt>
                <c:pt idx="6" formatCode="General">
                  <c:v>1.7000000000000001E-2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57107-E538-47B4-AF7C-030FEE6A83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0F9BC-6D83-42BC-A556-CF4E27BAA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28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F9BC-6D83-42BC-A556-CF4E27BAA53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766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0F9BC-6D83-42BC-A556-CF4E27BAA53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4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4664"/>
            <a:ext cx="251777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332656"/>
            <a:ext cx="352234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404664"/>
            <a:ext cx="388843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3795936"/>
            <a:ext cx="371665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4" y="3795936"/>
            <a:ext cx="3808358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67963" y="2818745"/>
            <a:ext cx="6624736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500" b="1" spc="50" dirty="0">
                <a:gradFill>
                  <a:gsLst>
                    <a:gs pos="25000">
                      <a:srgbClr val="E0322D"/>
                    </a:gs>
                    <a:gs pos="100000">
                      <a:srgbClr val="A01C18"/>
                    </a:gs>
                  </a:gsLst>
                  <a:lin ang="5400000" scaled="0"/>
                </a:gra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ea typeface="Constantia"/>
                <a:cs typeface="Times New Roman"/>
              </a:rPr>
              <a:t>Бюджет Ковалевского сельского поселения на 2016 год</a:t>
            </a:r>
            <a:endParaRPr lang="ru-RU" sz="2500" dirty="0">
              <a:ea typeface="Constanti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01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14362" y="1219200"/>
          <a:ext cx="7915275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116632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Расходы бюджета Ковалевского сельского поселения,</a:t>
            </a:r>
            <a:endParaRPr lang="ru-RU" dirty="0"/>
          </a:p>
          <a:p>
            <a:pPr algn="ctr"/>
            <a:r>
              <a:rPr lang="ru-RU" b="1" dirty="0"/>
              <a:t>формируемые в рамках муниципальных программ</a:t>
            </a:r>
            <a:endParaRPr lang="ru-RU" dirty="0"/>
          </a:p>
          <a:p>
            <a:pPr algn="ctr"/>
            <a:r>
              <a:rPr lang="ru-RU" b="1" dirty="0"/>
              <a:t>Ковалевского сельского поселения, и непрограммные расходы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87763009"/>
              </p:ext>
            </p:extLst>
          </p:nvPr>
        </p:nvGraphicFramePr>
        <p:xfrm>
          <a:off x="1187624" y="764704"/>
          <a:ext cx="748883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61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77158" y="263682"/>
            <a:ext cx="8290704" cy="6205368"/>
            <a:chOff x="-28576" y="275714"/>
            <a:chExt cx="9515476" cy="6363211"/>
          </a:xfrm>
          <a:blipFill>
            <a:blip r:embed="rId2"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-28576" y="3966225"/>
              <a:ext cx="3381375" cy="1628775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Основные направления бюджетной и налоговой  политики Ростовской области на  2016 -2018 годы 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effectLst/>
                  <a:latin typeface="Constantia"/>
                  <a:ea typeface="Constantia"/>
                  <a:cs typeface="Times New Roman"/>
                </a:rPr>
                <a:t>(Постановление ПРО от 11.11.2015 № 86)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6662524" y="935583"/>
              <a:ext cx="2486026" cy="1807349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 smtClean="0">
                  <a:effectLst/>
                  <a:latin typeface="Constantia"/>
                  <a:ea typeface="Constantia"/>
                  <a:cs typeface="Times New Roman"/>
                </a:rPr>
                <a:t>Муниципальные программы Ковалевского сельского поселения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666664" y="275714"/>
              <a:ext cx="3676650" cy="19431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ru-RU" sz="1200" b="1" dirty="0">
                  <a:solidFill>
                    <a:srgbClr val="000000"/>
                  </a:solidFill>
                  <a:effectLst/>
                  <a:latin typeface="Constantia"/>
                  <a:ea typeface="Constantia"/>
                </a:rPr>
                <a:t>Прогноз социально-экономического развития Ковалевского сельского поселения на 2016 год 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effectLst/>
                  <a:latin typeface="Constantia"/>
                  <a:ea typeface="Constantia"/>
                  <a:cs typeface="Times New Roman"/>
                </a:rPr>
                <a:t>(Постановление  Администрации Ковалевского сельского поселения </a:t>
              </a:r>
              <a:r>
                <a:rPr lang="ru-RU" sz="1200" b="1" dirty="0" err="1">
                  <a:effectLst/>
                  <a:latin typeface="Constantia"/>
                  <a:ea typeface="Constantia"/>
                  <a:cs typeface="Times New Roman"/>
                </a:rPr>
                <a:t>Красносулинского</a:t>
              </a:r>
              <a:r>
                <a:rPr lang="ru-RU" sz="1200" b="1" dirty="0">
                  <a:effectLst/>
                  <a:latin typeface="Constantia"/>
                  <a:ea typeface="Constantia"/>
                  <a:cs typeface="Times New Roman"/>
                </a:rPr>
                <a:t> района от 01.06.2015 № 37)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5181600" y="4848225"/>
              <a:ext cx="4305300" cy="17907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effectLst/>
                  <a:latin typeface="Constantia"/>
                  <a:ea typeface="Constantia"/>
                  <a:cs typeface="Times New Roman"/>
                </a:rPr>
                <a:t>Основные направления бюджетной и налоговой политики Ковалевского сельского поселения на 2016-2018 годы (Постановление Администрации Ковалевского сельского поселения от 19.11.2015 №109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3352800" y="2352675"/>
              <a:ext cx="2990850" cy="2209800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b="1" dirty="0">
                  <a:effectLst/>
                  <a:latin typeface="Constantia"/>
                  <a:ea typeface="Constantia"/>
                  <a:cs typeface="Times New Roman"/>
                </a:rPr>
                <a:t>Основа формирования бюджета Ковалевского сельского поселения на 2016 год и плановый период 2015 и 2016 годов 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</p:txBody>
        </p:sp>
        <p:sp>
          <p:nvSpPr>
            <p:cNvPr id="10" name="Стрелка вправо 9"/>
            <p:cNvSpPr/>
            <p:nvPr/>
          </p:nvSpPr>
          <p:spPr>
            <a:xfrm rot="20296072">
              <a:off x="2121716" y="3460079"/>
              <a:ext cx="900388" cy="371475"/>
            </a:xfrm>
            <a:prstGeom prst="right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1" name="Стрелка вправо 10"/>
            <p:cNvSpPr/>
            <p:nvPr/>
          </p:nvSpPr>
          <p:spPr>
            <a:xfrm rot="2846689">
              <a:off x="2395233" y="2433513"/>
              <a:ext cx="695465" cy="371475"/>
            </a:xfrm>
            <a:prstGeom prst="right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 rot="8472253">
              <a:off x="5845597" y="1980797"/>
              <a:ext cx="817605" cy="371475"/>
            </a:xfrm>
            <a:prstGeom prst="rightArrow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13" name="Стрелка вправо 12"/>
          <p:cNvSpPr/>
          <p:nvPr/>
        </p:nvSpPr>
        <p:spPr>
          <a:xfrm rot="13381283">
            <a:off x="5650838" y="4110729"/>
            <a:ext cx="712368" cy="36226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3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1672"/>
            <a:ext cx="9080773" cy="5463557"/>
            <a:chOff x="0" y="0"/>
            <a:chExt cx="10448925" cy="6934200"/>
          </a:xfrm>
        </p:grpSpPr>
        <p:sp>
          <p:nvSpPr>
            <p:cNvPr id="3" name="Лента лицом вниз 2"/>
            <p:cNvSpPr/>
            <p:nvPr/>
          </p:nvSpPr>
          <p:spPr>
            <a:xfrm>
              <a:off x="0" y="0"/>
              <a:ext cx="10448925" cy="981075"/>
            </a:xfrm>
            <a:prstGeom prst="ribbon">
              <a:avLst>
                <a:gd name="adj1" fmla="val 19167"/>
                <a:gd name="adj2" fmla="val 72733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alpha val="44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ea typeface="Constantia"/>
                  <a:cs typeface="Times New Roman"/>
                </a:rPr>
                <a:t>Бюджет на 2016 год направлен на решение следующих ключевых задач</a:t>
              </a:r>
              <a:r>
                <a:rPr lang="ru-RU" sz="1200" b="1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/>
                  <a:ea typeface="Constantia"/>
                  <a:cs typeface="Times New Roman"/>
                </a:rPr>
                <a:t>:</a:t>
              </a:r>
              <a:endParaRPr lang="ru-RU" sz="1200" dirty="0">
                <a:effectLst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4" name="Горизонтальный свиток 3"/>
            <p:cNvSpPr/>
            <p:nvPr/>
          </p:nvSpPr>
          <p:spPr>
            <a:xfrm>
              <a:off x="1190625" y="1038226"/>
              <a:ext cx="8115300" cy="1066800"/>
            </a:xfrm>
            <a:prstGeom prst="horizontalScroll">
              <a:avLst>
                <a:gd name="adj" fmla="val 17819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alpha val="4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200" dirty="0" smtClean="0">
                <a:solidFill>
                  <a:srgbClr val="000000"/>
                </a:solidFill>
                <a:effectLst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ea typeface="Constantia"/>
                  <a:cs typeface="Times New Roman"/>
                </a:rPr>
                <a:t>1</a:t>
              </a:r>
              <a:r>
                <a:rPr lang="ru-RU" sz="1200" dirty="0">
                  <a:solidFill>
                    <a:srgbClr val="000000"/>
                  </a:solidFill>
                  <a:effectLst/>
                  <a:ea typeface="Constantia"/>
                  <a:cs typeface="Times New Roman"/>
                </a:rPr>
                <a:t>) 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обязательств;</a:t>
              </a:r>
              <a:endParaRPr lang="ru-RU" sz="1200" dirty="0">
                <a:effectLst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5" name="Горизонтальный свиток 4"/>
            <p:cNvSpPr/>
            <p:nvPr/>
          </p:nvSpPr>
          <p:spPr>
            <a:xfrm>
              <a:off x="1190625" y="2105025"/>
              <a:ext cx="8220075" cy="1323975"/>
            </a:xfrm>
            <a:prstGeom prst="horizontalScroll">
              <a:avLst>
                <a:gd name="adj" fmla="val 17819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49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effectLst/>
                  <a:latin typeface="Constantia"/>
                  <a:ea typeface="Constantia"/>
                  <a:cs typeface="Times New Roman"/>
                </a:rPr>
                <a:t>2</a:t>
              </a: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) повышение эффективности бюджетной политики, в том числе за счет роста эффективности бюджетных расходов, обеспечения адресности социальной помощи, проведения структурных реформ в социальной сфере;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6" name="Горизонтальный свиток 5"/>
            <p:cNvSpPr/>
            <p:nvPr/>
          </p:nvSpPr>
          <p:spPr>
            <a:xfrm>
              <a:off x="1190625" y="3429000"/>
              <a:ext cx="8220075" cy="1190625"/>
            </a:xfrm>
            <a:prstGeom prst="horizontalScroll">
              <a:avLst>
                <a:gd name="adj" fmla="val 17819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49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effectLst/>
                  <a:latin typeface="Constantia"/>
                  <a:ea typeface="Constantia"/>
                  <a:cs typeface="Times New Roman"/>
                </a:rPr>
                <a:t>3</a:t>
              </a: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) соответствие финансовых возможностей Ковалевского сельского поселения ключевым направлениям развития;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7" name="Горизонтальный свиток 6"/>
            <p:cNvSpPr/>
            <p:nvPr/>
          </p:nvSpPr>
          <p:spPr>
            <a:xfrm>
              <a:off x="1190625" y="4552950"/>
              <a:ext cx="8267700" cy="1190625"/>
            </a:xfrm>
            <a:prstGeom prst="horizontalScroll">
              <a:avLst>
                <a:gd name="adj" fmla="val 17819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49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4) повышение роли бюджетной политики для поддержки экономического роста;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8" name="Горизонтальный свиток 7"/>
            <p:cNvSpPr/>
            <p:nvPr/>
          </p:nvSpPr>
          <p:spPr>
            <a:xfrm>
              <a:off x="1190625" y="5743575"/>
              <a:ext cx="8267700" cy="1190625"/>
            </a:xfrm>
            <a:prstGeom prst="horizontalScroll">
              <a:avLst>
                <a:gd name="adj" fmla="val 17819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49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Constantia"/>
                  <a:ea typeface="Constantia"/>
                  <a:cs typeface="Times New Roman"/>
                </a:rPr>
                <a:t>5) повышение прозрачности и открытости бюджетного процесса.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733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98500"/>
            <a:ext cx="8424937" cy="51276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1" y="125031"/>
            <a:ext cx="8673951" cy="6208737"/>
            <a:chOff x="0" y="0"/>
            <a:chExt cx="10182225" cy="6800850"/>
          </a:xfrm>
        </p:grpSpPr>
        <p:sp>
          <p:nvSpPr>
            <p:cNvPr id="3" name="Багетная рамка 2"/>
            <p:cNvSpPr/>
            <p:nvPr/>
          </p:nvSpPr>
          <p:spPr>
            <a:xfrm>
              <a:off x="1143000" y="676275"/>
              <a:ext cx="225742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tx1">
                  <a:alpha val="5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b="1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ea typeface="Constantia"/>
                  <a:cs typeface="Times New Roman"/>
                </a:rPr>
                <a:t>Доходы </a:t>
              </a:r>
              <a:r>
                <a:rPr lang="ru-RU" sz="1400" b="1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ea typeface="Constantia"/>
                  <a:cs typeface="Times New Roman"/>
                </a:rPr>
                <a:t>бюджета</a:t>
              </a:r>
              <a:endParaRPr lang="ru-RU" sz="1100" dirty="0">
                <a:effectLst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ea typeface="Constantia"/>
                  <a:cs typeface="Times New Roman"/>
                </a:rPr>
                <a:t>8443,5</a:t>
              </a:r>
              <a:endParaRPr lang="ru-RU" sz="1100" dirty="0">
                <a:effectLst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4" name="Багетная рамка 3"/>
            <p:cNvSpPr/>
            <p:nvPr/>
          </p:nvSpPr>
          <p:spPr>
            <a:xfrm>
              <a:off x="0" y="1771650"/>
              <a:ext cx="223837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4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Налог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на доходы физических лиц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 563,7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5" name="Багетная рамка 4"/>
            <p:cNvSpPr/>
            <p:nvPr/>
          </p:nvSpPr>
          <p:spPr>
            <a:xfrm>
              <a:off x="2286000" y="1771650"/>
              <a:ext cx="2133600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Times New Roman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onstantia"/>
                  <a:cs typeface="Times New Roman"/>
                </a:rPr>
                <a:t>Налоги </a:t>
              </a: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на совокупный доход 240,8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6" name="Багетная рамка 5"/>
            <p:cNvSpPr/>
            <p:nvPr/>
          </p:nvSpPr>
          <p:spPr>
            <a:xfrm>
              <a:off x="104775" y="2857500"/>
              <a:ext cx="2133600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Times New Roman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onstantia"/>
                  <a:cs typeface="Times New Roman"/>
                </a:rPr>
                <a:t>Акцизы 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1247,1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7" name="Багетная рамка 6"/>
            <p:cNvSpPr/>
            <p:nvPr/>
          </p:nvSpPr>
          <p:spPr>
            <a:xfrm>
              <a:off x="476250" y="3943350"/>
              <a:ext cx="3648075" cy="151447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Times New Roman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effectLst/>
                  <a:latin typeface="Times New Roman"/>
                  <a:ea typeface="Constantia"/>
                  <a:cs typeface="Times New Roman"/>
                </a:rPr>
                <a:t>Доходы </a:t>
              </a:r>
              <a:r>
                <a:rPr lang="ru-RU" sz="1200" dirty="0">
                  <a:effectLst/>
                  <a:latin typeface="Times New Roman"/>
                  <a:ea typeface="Constantia"/>
                  <a:cs typeface="Times New Roman"/>
                </a:rPr>
                <a:t>от использования имущества, находящегося в государственной и муниципальной собственности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onstantia"/>
                  <a:cs typeface="Times New Roman"/>
                </a:rPr>
                <a:t>375,8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8" name="Багетная рамка 7"/>
            <p:cNvSpPr/>
            <p:nvPr/>
          </p:nvSpPr>
          <p:spPr>
            <a:xfrm>
              <a:off x="476250" y="5514975"/>
              <a:ext cx="3648075" cy="128587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Times New Roman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onstantia"/>
                  <a:cs typeface="Times New Roman"/>
                </a:rPr>
                <a:t>Финансовая </a:t>
              </a: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помощь из областного бюджета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5102,8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9" name="Багетная рамка 8"/>
            <p:cNvSpPr/>
            <p:nvPr/>
          </p:nvSpPr>
          <p:spPr>
            <a:xfrm>
              <a:off x="2286000" y="2857500"/>
              <a:ext cx="2133600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dirty="0" smtClean="0">
                <a:effectLst/>
                <a:latin typeface="Times New Roman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smtClean="0">
                  <a:effectLst/>
                  <a:latin typeface="Times New Roman"/>
                  <a:ea typeface="Constantia"/>
                  <a:cs typeface="Times New Roman"/>
                </a:rPr>
                <a:t>Иные </a:t>
              </a: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доходы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onstantia"/>
                  <a:cs typeface="Times New Roman"/>
                </a:rPr>
                <a:t>913,3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0" name="Багетная рамка 9"/>
            <p:cNvSpPr/>
            <p:nvPr/>
          </p:nvSpPr>
          <p:spPr>
            <a:xfrm>
              <a:off x="6726270" y="723900"/>
              <a:ext cx="2257425" cy="1274248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400" b="1" dirty="0" smtClean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49000">
                      <a:srgbClr val="595959"/>
                    </a:gs>
                    <a:gs pos="50000">
                      <a:srgbClr val="000000"/>
                    </a:gs>
                    <a:gs pos="95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algn="tl">
                    <a:srgbClr val="000000"/>
                  </a:outerShdw>
                </a:effectLst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 smtClean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onstantia"/>
                  <a:ea typeface="Constantia"/>
                  <a:cs typeface="Times New Roman"/>
                </a:rPr>
                <a:t>Расходы бюджета </a:t>
              </a:r>
              <a:r>
                <a:rPr lang="ru-RU" sz="1200" b="1" dirty="0" smtClean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onstantia"/>
                  <a:ea typeface="Constantia"/>
                  <a:cs typeface="Times New Roman"/>
                </a:rPr>
                <a:t>8443,5</a:t>
              </a:r>
              <a:endParaRPr lang="ru-RU" sz="12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1" name="Багетная рамка 10"/>
            <p:cNvSpPr/>
            <p:nvPr/>
          </p:nvSpPr>
          <p:spPr>
            <a:xfrm>
              <a:off x="5610225" y="2057400"/>
              <a:ext cx="225742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4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endParaRPr lang="ru-RU" sz="1400" dirty="0">
                <a:solidFill>
                  <a:srgbClr val="000000"/>
                </a:solidFill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Национальная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оборона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174,8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b="1" dirty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49000">
                        <a:srgbClr val="595959"/>
                      </a:gs>
                      <a:gs pos="50000">
                        <a:srgbClr val="000000"/>
                      </a:gs>
                      <a:gs pos="95000">
                        <a:srgbClr val="000000"/>
                      </a:gs>
                      <a:gs pos="100000">
                        <a:srgbClr val="000000"/>
                      </a:gs>
                    </a:gsLst>
                    <a:lin ang="5400000" scaled="0"/>
                  </a:gradFill>
                  <a:effectLst>
                    <a:outerShdw blurRad="50800" algn="tl">
                      <a:srgbClr val="000000"/>
                    </a:outerShdw>
                  </a:effectLst>
                  <a:latin typeface="Constantia"/>
                  <a:ea typeface="Constantia"/>
                  <a:cs typeface="Times New Roman"/>
                </a:rPr>
                <a:t> </a:t>
              </a:r>
              <a:endParaRPr lang="ru-RU" sz="1100" dirty="0">
                <a:effectLst/>
                <a:latin typeface="Constantia"/>
                <a:ea typeface="Constantia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2" name="Багетная рамка 11"/>
            <p:cNvSpPr/>
            <p:nvPr/>
          </p:nvSpPr>
          <p:spPr>
            <a:xfrm>
              <a:off x="6610350" y="4276725"/>
              <a:ext cx="2657475" cy="1238250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2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2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Национальная </a:t>
              </a: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безопасность и правоохранительная деятельность</a:t>
              </a:r>
            </a:p>
            <a:p>
              <a:pPr algn="ctr">
                <a:spcAft>
                  <a:spcPts val="0"/>
                </a:spcAft>
              </a:pPr>
              <a:r>
                <a:rPr lang="ru-RU" sz="12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135,1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3" name="Багетная рамка 12"/>
            <p:cNvSpPr/>
            <p:nvPr/>
          </p:nvSpPr>
          <p:spPr>
            <a:xfrm>
              <a:off x="7924800" y="2057400"/>
              <a:ext cx="225742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4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Физическая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культура и спорт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5,0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4" name="Багетная рамка 13"/>
            <p:cNvSpPr/>
            <p:nvPr/>
          </p:nvSpPr>
          <p:spPr>
            <a:xfrm>
              <a:off x="5610225" y="3162300"/>
              <a:ext cx="225742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4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Культура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и кинематография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1620,4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5" name="Багетная рамка 14"/>
            <p:cNvSpPr/>
            <p:nvPr/>
          </p:nvSpPr>
          <p:spPr>
            <a:xfrm>
              <a:off x="5610225" y="5591175"/>
              <a:ext cx="2657475" cy="120967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1400" dirty="0" smtClean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 smtClean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Жилищно-коммунальное </a:t>
              </a: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хозяйство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 dirty="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849,0</a:t>
              </a:r>
              <a:endParaRPr lang="ru-RU" sz="12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6" name="Багетная рамка 15"/>
            <p:cNvSpPr/>
            <p:nvPr/>
          </p:nvSpPr>
          <p:spPr>
            <a:xfrm>
              <a:off x="7924800" y="3162300"/>
              <a:ext cx="2257425" cy="103822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Дорожные фонды</a:t>
              </a:r>
              <a:endParaRPr lang="ru-RU" sz="120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1361,0</a:t>
              </a:r>
              <a:endParaRPr lang="ru-RU" sz="120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7" name="Багетная рамка 16"/>
            <p:cNvSpPr/>
            <p:nvPr/>
          </p:nvSpPr>
          <p:spPr>
            <a:xfrm>
              <a:off x="8372475" y="5591175"/>
              <a:ext cx="1638300" cy="1209675"/>
            </a:xfrm>
            <a:prstGeom prst="bevel">
              <a:avLst>
                <a:gd name="adj" fmla="val 12460"/>
              </a:avLst>
            </a:prstGeom>
            <a:blipFill>
              <a:blip r:embed="rId2"/>
              <a:tile tx="0" ty="0" sx="100000" sy="100000" flip="none" algn="tl"/>
            </a:blipFill>
            <a:ln w="25400" cap="flat" cmpd="sng" algn="ctr">
              <a:solidFill>
                <a:sysClr val="windowText" lastClr="000000">
                  <a:alpha val="51000"/>
                </a:sys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Иные расходы</a:t>
              </a:r>
              <a:endParaRPr lang="ru-RU" sz="120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Constantia"/>
                </a:rPr>
                <a:t>4298,2</a:t>
              </a:r>
              <a:endParaRPr lang="ru-RU" sz="120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Constantia"/>
                  <a:ea typeface="Constantia"/>
                  <a:cs typeface="Times New Roman"/>
                </a:rPr>
                <a:t> </a:t>
              </a:r>
            </a:p>
          </p:txBody>
        </p:sp>
        <p:sp>
          <p:nvSpPr>
            <p:cNvPr id="18" name="Поле 86"/>
            <p:cNvSpPr txBox="1"/>
            <p:nvPr/>
          </p:nvSpPr>
          <p:spPr>
            <a:xfrm>
              <a:off x="619125" y="0"/>
              <a:ext cx="9251950" cy="723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>
                <a:spcAft>
                  <a:spcPts val="0"/>
                </a:spcAft>
              </a:pPr>
              <a:r>
                <a:rPr lang="ru-RU" sz="1400" b="1" i="1" cap="all" dirty="0">
                  <a:ln>
                    <a:noFill/>
                  </a:ln>
                  <a:solidFill>
                    <a:srgbClr val="000000"/>
                  </a:solidFill>
                  <a:effectLst>
                    <a:reflection blurRad="12700" stA="50000" endPos="50000" dist="5004" dir="5400000" sy="-100000"/>
                  </a:effectLst>
                  <a:latin typeface="Times New Roman"/>
                  <a:ea typeface="Constantia"/>
                </a:rPr>
                <a:t>Основные параметры бюджета Ковалевского сельского поселения на 2016 год</a:t>
              </a:r>
              <a:endParaRPr lang="ru-RU" sz="1400" dirty="0">
                <a:solidFill>
                  <a:srgbClr val="000000"/>
                </a:solidFill>
                <a:effectLst/>
                <a:latin typeface="Times New Roman"/>
                <a:ea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7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 title="оьроолр"/>
          <p:cNvGraphicFramePr/>
          <p:nvPr/>
        </p:nvGraphicFramePr>
        <p:xfrm>
          <a:off x="47625" y="528638"/>
          <a:ext cx="904875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45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-14287" y="981075"/>
          <a:ext cx="9172575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552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 title="оьроолр"/>
          <p:cNvGraphicFramePr/>
          <p:nvPr/>
        </p:nvGraphicFramePr>
        <p:xfrm>
          <a:off x="47625" y="528637"/>
          <a:ext cx="904875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2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 descr="рооролдллд"/>
          <p:cNvGraphicFramePr/>
          <p:nvPr/>
        </p:nvGraphicFramePr>
        <p:xfrm>
          <a:off x="47625" y="528637"/>
          <a:ext cx="9048750" cy="5800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77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</TotalTime>
  <Words>349</Words>
  <Application>Microsoft Office PowerPoint</Application>
  <PresentationFormat>Экран (4:3)</PresentationFormat>
  <Paragraphs>118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10</cp:revision>
  <dcterms:created xsi:type="dcterms:W3CDTF">2016-02-15T07:24:12Z</dcterms:created>
  <dcterms:modified xsi:type="dcterms:W3CDTF">2016-02-15T07:54:12Z</dcterms:modified>
</cp:coreProperties>
</file>