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543859649122806E-2"/>
          <c:y val="0"/>
          <c:w val="0.71483987198968546"/>
          <c:h val="0.875003446677533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2015(факт)</c:v>
                </c:pt>
                <c:pt idx="1">
                  <c:v>2016(факт)</c:v>
                </c:pt>
                <c:pt idx="2">
                  <c:v>2017(план)</c:v>
                </c:pt>
                <c:pt idx="3">
                  <c:v>2018(план)</c:v>
                </c:pt>
                <c:pt idx="4">
                  <c:v>2019(план)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5542.6</c:v>
                </c:pt>
                <c:pt idx="1">
                  <c:v>5102.8</c:v>
                </c:pt>
                <c:pt idx="2">
                  <c:v>7277.2</c:v>
                </c:pt>
                <c:pt idx="3">
                  <c:v>4459.7</c:v>
                </c:pt>
                <c:pt idx="4" formatCode="0.0">
                  <c:v>4423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2015(факт)</c:v>
                </c:pt>
                <c:pt idx="1">
                  <c:v>2016(факт)</c:v>
                </c:pt>
                <c:pt idx="2">
                  <c:v>2017(план)</c:v>
                </c:pt>
                <c:pt idx="3">
                  <c:v>2018(план)</c:v>
                </c:pt>
                <c:pt idx="4">
                  <c:v>2019(план)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3512.4</c:v>
                </c:pt>
                <c:pt idx="1">
                  <c:v>3340.7</c:v>
                </c:pt>
                <c:pt idx="2">
                  <c:v>1568.4</c:v>
                </c:pt>
                <c:pt idx="3">
                  <c:v>1431.9</c:v>
                </c:pt>
                <c:pt idx="4" formatCode="0.0">
                  <c:v>1474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569728"/>
        <c:axId val="236769664"/>
      </c:barChart>
      <c:catAx>
        <c:axId val="23656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236769664"/>
        <c:crossesAt val="0"/>
        <c:auto val="1"/>
        <c:lblAlgn val="ctr"/>
        <c:lblOffset val="100"/>
        <c:noMultiLvlLbl val="0"/>
      </c:catAx>
      <c:valAx>
        <c:axId val="236769664"/>
        <c:scaling>
          <c:orientation val="minMax"/>
          <c:max val="1"/>
          <c:min val="0"/>
        </c:scaling>
        <c:delete val="1"/>
        <c:axPos val="l"/>
        <c:majorGridlines/>
        <c:numFmt formatCode="General" sourceLinked="0"/>
        <c:majorTickMark val="out"/>
        <c:minorTickMark val="none"/>
        <c:tickLblPos val="nextTo"/>
        <c:crossAx val="236569728"/>
        <c:crosses val="autoZero"/>
        <c:crossBetween val="between"/>
        <c:majorUnit val="0.1"/>
        <c:minorUnit val="2.0000000000000004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доходов бюджета Ковалевского сельского поселения в </a:t>
            </a:r>
            <a:r>
              <a:rPr lang="ru-RU" dirty="0" smtClean="0"/>
              <a:t>2017 </a:t>
            </a:r>
            <a:r>
              <a:rPr lang="ru-RU" dirty="0"/>
              <a:t>г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2017 г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6"/>
                <c:pt idx="0">
                  <c:v>Налог на имущество-983,5 тыс.руб.</c:v>
                </c:pt>
                <c:pt idx="1">
                  <c:v>Налог на доходы физических лиц-337,7 тыс.руб</c:v>
                </c:pt>
                <c:pt idx="2">
                  <c:v>Налоги на совокупный доход-187,4 тыс.руб</c:v>
                </c:pt>
                <c:pt idx="3">
                  <c:v>Государственная пошлина-3,5 тыс.руб</c:v>
                </c:pt>
                <c:pt idx="4">
                  <c:v>Не налоговые доходы-56,3 тыс.руб</c:v>
                </c:pt>
                <c:pt idx="5">
                  <c:v>ВСЕГО-1568,4 тыс.руб.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 formatCode="0.00%">
                  <c:v>0.627</c:v>
                </c:pt>
                <c:pt idx="1">
                  <c:v>0.215</c:v>
                </c:pt>
                <c:pt idx="2" formatCode="0%">
                  <c:v>1.2E-2</c:v>
                </c:pt>
                <c:pt idx="3" formatCode="0.00%">
                  <c:v>2.0000000000000001E-4</c:v>
                </c:pt>
                <c:pt idx="4" formatCode="0.00%">
                  <c:v>3.5000000000000003E-2</c:v>
                </c:pt>
                <c:pt idx="6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50877192982459"/>
          <c:y val="0.20756868926429342"/>
          <c:w val="0.33771929824561403"/>
          <c:h val="0.747556431096858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доходов бюджета Ковалевского сельского поселения в </a:t>
            </a:r>
            <a:r>
              <a:rPr lang="ru-RU" dirty="0" smtClean="0"/>
              <a:t>2017 </a:t>
            </a:r>
            <a:r>
              <a:rPr lang="ru-RU" dirty="0"/>
              <a:t>г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2017 г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вопросы-3881,0 тыс.руб.</c:v>
                </c:pt>
                <c:pt idx="1">
                  <c:v>Национальная безопасность и правоохранительная деятельность-35,0 тыс. рублей</c:v>
                </c:pt>
                <c:pt idx="2">
                  <c:v>Национальная экономика-1511,1 тыс.руб</c:v>
                </c:pt>
                <c:pt idx="3">
                  <c:v>Жилищно-коммунальное хозяйство-1830,2 тыс.руб</c:v>
                </c:pt>
                <c:pt idx="4">
                  <c:v>Образование-10,0 тыс.руб</c:v>
                </c:pt>
                <c:pt idx="5">
                  <c:v>Культура, кинематография-1350,0 тыс.руб</c:v>
                </c:pt>
                <c:pt idx="6">
                  <c:v>Физическая культура и спорт-5,0 тыс.руб</c:v>
                </c:pt>
                <c:pt idx="7">
                  <c:v>Национальная оборона -173,3 тыс.рублей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 formatCode="0.00%">
                  <c:v>0.44</c:v>
                </c:pt>
                <c:pt idx="1">
                  <c:v>1.46E-2</c:v>
                </c:pt>
                <c:pt idx="2" formatCode="0.00%">
                  <c:v>0.17199999999999999</c:v>
                </c:pt>
                <c:pt idx="3" formatCode="0.00%">
                  <c:v>0.20799999999999999</c:v>
                </c:pt>
                <c:pt idx="4" formatCode="0.00%">
                  <c:v>1E-3</c:v>
                </c:pt>
                <c:pt idx="5" formatCode="0.00%">
                  <c:v>0.153</c:v>
                </c:pt>
                <c:pt idx="6" formatCode="0.00%">
                  <c:v>5.0000000000000001E-4</c:v>
                </c:pt>
                <c:pt idx="7" formatCode="0.00%">
                  <c:v>1.9E-2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619883040935677"/>
          <c:y val="0.14671637608305693"/>
          <c:w val="0.33771929824561403"/>
          <c:h val="0.79779665555262902"/>
        </c:manualLayout>
      </c:layout>
      <c:overlay val="0"/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Ковалевского сельского поселения, формируемые в рамках муниципальных программ Красносулинского района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4619883040935672E-3"/>
                  <c:y val="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7376.2</c:v>
                </c:pt>
                <c:pt idx="1">
                  <c:v>8798.2999999999993</c:v>
                </c:pt>
                <c:pt idx="2">
                  <c:v>9495.5</c:v>
                </c:pt>
                <c:pt idx="3">
                  <c:v>7776.5</c:v>
                </c:pt>
                <c:pt idx="4">
                  <c:v>4872.5</c:v>
                </c:pt>
                <c:pt idx="5">
                  <c:v>4877.8999999999996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расходы бюджета Ковалевского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906.5</c:v>
                </c:pt>
                <c:pt idx="1">
                  <c:v>309.89999999999998</c:v>
                </c:pt>
                <c:pt idx="2" formatCode="0.0">
                  <c:v>1626.7</c:v>
                </c:pt>
                <c:pt idx="3">
                  <c:v>1019.1</c:v>
                </c:pt>
                <c:pt idx="4">
                  <c:v>1019.1</c:v>
                </c:pt>
                <c:pt idx="5">
                  <c:v>1019.1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967232"/>
        <c:axId val="134410240"/>
        <c:axId val="0"/>
      </c:bar3DChart>
      <c:catAx>
        <c:axId val="13196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410240"/>
        <c:crosses val="autoZero"/>
        <c:auto val="1"/>
        <c:lblAlgn val="ctr"/>
        <c:lblOffset val="100"/>
        <c:noMultiLvlLbl val="0"/>
      </c:catAx>
      <c:valAx>
        <c:axId val="13441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96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обеспечение сбалансированности бюджета поселения;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повышение объективности и качества бюджетного планирования;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соответствие финансовых возможностей Ковалевского сельского поселения ключевым направлениям развития;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повышение роли бюджетной политики для поддержки экономического роста;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002BE054-FAC2-4E2A-9B72-7E53DD06C2EC}">
      <dgm:prSet/>
      <dgm:spPr/>
      <dgm:t>
        <a:bodyPr/>
        <a:lstStyle/>
        <a:p>
          <a:r>
            <a:rPr lang="ru-RU" dirty="0" smtClean="0"/>
            <a:t>повышение прозрачности и открытости бюджетного процесса.</a:t>
          </a:r>
          <a:endParaRPr lang="ru-RU" dirty="0"/>
        </a:p>
      </dgm:t>
    </dgm:pt>
    <dgm:pt modelId="{2B6B9B65-642B-4651-9B11-C2E2893B77A1}" type="parTrans" cxnId="{CE27EE28-D079-485D-AFC7-26DE91787867}">
      <dgm:prSet/>
      <dgm:spPr/>
      <dgm:t>
        <a:bodyPr/>
        <a:lstStyle/>
        <a:p>
          <a:endParaRPr lang="ru-RU"/>
        </a:p>
      </dgm:t>
    </dgm:pt>
    <dgm:pt modelId="{1D7B86D7-DCB4-4775-8700-D62AF9618FCE}" type="sibTrans" cxnId="{CE27EE28-D079-485D-AFC7-26DE91787867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3"/>
      <dgm:spPr/>
    </dgm:pt>
    <dgm:pt modelId="{AA3419C3-4A48-4E8B-B46E-1686091677B4}" type="pres">
      <dgm:prSet presAssocID="{25FBCB80-1B2B-4948-ABBB-D350E7F0C8D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3">
        <dgm:presLayoutVars>
          <dgm:bulletEnabled val="1"/>
        </dgm:presLayoutVars>
      </dgm:prSet>
      <dgm:spPr/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3"/>
      <dgm:spPr/>
    </dgm:pt>
    <dgm:pt modelId="{AE986C5F-46E3-4F9D-94D1-37848C44EF22}" type="pres">
      <dgm:prSet presAssocID="{67B687C2-92A9-4881-B832-A1B541E4CF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3">
        <dgm:presLayoutVars>
          <dgm:bulletEnabled val="1"/>
        </dgm:presLayoutVars>
      </dgm:prSet>
      <dgm:spPr/>
    </dgm:pt>
    <dgm:pt modelId="{34851467-E748-4DC3-9F9C-B7D031EC7E4C}" type="pres">
      <dgm:prSet presAssocID="{CE3F0F80-3B02-4646-86EC-3715377C6D1A}" presName="spaceBetweenRectangles" presStyleCnt="0"/>
      <dgm:spPr/>
    </dgm:pt>
    <dgm:pt modelId="{167DDEB9-493C-4901-AFC1-D50198DFC30F}" type="pres">
      <dgm:prSet presAssocID="{002BE054-FAC2-4E2A-9B72-7E53DD06C2EC}" presName="parentLin" presStyleCnt="0"/>
      <dgm:spPr/>
    </dgm:pt>
    <dgm:pt modelId="{6D4C30DD-AD66-40CF-8F8C-E801C2CA8F70}" type="pres">
      <dgm:prSet presAssocID="{002BE054-FAC2-4E2A-9B72-7E53DD06C2EC}" presName="parentLeftMargin" presStyleLbl="node1" presStyleIdx="1" presStyleCnt="3"/>
      <dgm:spPr/>
    </dgm:pt>
    <dgm:pt modelId="{C3943586-135C-4559-BDA2-83F5FADDB27B}" type="pres">
      <dgm:prSet presAssocID="{002BE054-FAC2-4E2A-9B72-7E53DD06C2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533C2CA-D5A0-45C4-9B37-14C5BE08A529}" type="pres">
      <dgm:prSet presAssocID="{002BE054-FAC2-4E2A-9B72-7E53DD06C2EC}" presName="negativeSpace" presStyleCnt="0"/>
      <dgm:spPr/>
    </dgm:pt>
    <dgm:pt modelId="{26D6195F-4647-45E5-AC8E-97BF8500481F}" type="pres">
      <dgm:prSet presAssocID="{002BE054-FAC2-4E2A-9B72-7E53DD06C2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CE27EE28-D079-485D-AFC7-26DE91787867}" srcId="{3FCBE5A1-CB6F-4C49-891E-BE28AA70E1AE}" destId="{002BE054-FAC2-4E2A-9B72-7E53DD06C2EC}" srcOrd="2" destOrd="0" parTransId="{2B6B9B65-642B-4651-9B11-C2E2893B77A1}" sibTransId="{1D7B86D7-DCB4-4775-8700-D62AF9618FCE}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F93ACA7C-C2FB-4895-A938-AE5E54E1075D}" type="presOf" srcId="{002BE054-FAC2-4E2A-9B72-7E53DD06C2EC}" destId="{C3943586-135C-4559-BDA2-83F5FADDB27B}" srcOrd="1" destOrd="0" presId="urn:microsoft.com/office/officeart/2005/8/layout/list1"/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597038B3-56AC-4C6B-9804-BE82350054BD}" type="presOf" srcId="{002BE054-FAC2-4E2A-9B72-7E53DD06C2EC}" destId="{6D4C30DD-AD66-40CF-8F8C-E801C2CA8F70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  <dgm:cxn modelId="{512B052B-2A99-4F4E-BB10-D51F7BFC5E69}" type="presParOf" srcId="{492F22BC-04E6-421C-9A51-FBDB18199D8F}" destId="{34851467-E748-4DC3-9F9C-B7D031EC7E4C}" srcOrd="7" destOrd="0" presId="urn:microsoft.com/office/officeart/2005/8/layout/list1"/>
    <dgm:cxn modelId="{5ED6E985-4683-404D-803E-00F0A5C66110}" type="presParOf" srcId="{492F22BC-04E6-421C-9A51-FBDB18199D8F}" destId="{167DDEB9-493C-4901-AFC1-D50198DFC30F}" srcOrd="8" destOrd="0" presId="urn:microsoft.com/office/officeart/2005/8/layout/list1"/>
    <dgm:cxn modelId="{FE6EAEAF-98B8-4536-B01F-8CEB82F9AC18}" type="presParOf" srcId="{167DDEB9-493C-4901-AFC1-D50198DFC30F}" destId="{6D4C30DD-AD66-40CF-8F8C-E801C2CA8F70}" srcOrd="0" destOrd="0" presId="urn:microsoft.com/office/officeart/2005/8/layout/list1"/>
    <dgm:cxn modelId="{E803B433-7E7C-4FFD-A8D0-29905D1E0E81}" type="presParOf" srcId="{167DDEB9-493C-4901-AFC1-D50198DFC30F}" destId="{C3943586-135C-4559-BDA2-83F5FADDB27B}" srcOrd="1" destOrd="0" presId="urn:microsoft.com/office/officeart/2005/8/layout/list1"/>
    <dgm:cxn modelId="{0ED8C3FA-9A7C-45E6-8478-0F2C8F9EE9D2}" type="presParOf" srcId="{492F22BC-04E6-421C-9A51-FBDB18199D8F}" destId="{A533C2CA-D5A0-45C4-9B37-14C5BE08A529}" srcOrd="9" destOrd="0" presId="urn:microsoft.com/office/officeart/2005/8/layout/list1"/>
    <dgm:cxn modelId="{2C7B8D59-BC74-452A-B3EE-3FFACACD6CFC}" type="presParOf" srcId="{492F22BC-04E6-421C-9A51-FBDB18199D8F}" destId="{26D6195F-4647-45E5-AC8E-97BF850048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0" y="621870"/>
          <a:ext cx="8588375" cy="240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520700" rIns="66655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повышение объективности и качества бюджетного планирования;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соответствие финансовых возможностей Ковалевского сельского поселения ключевым направлениям развития;</a:t>
          </a:r>
          <a:endParaRPr lang="ru-RU" sz="2500" kern="1200" dirty="0"/>
        </a:p>
      </dsp:txBody>
      <dsp:txXfrm>
        <a:off x="0" y="621870"/>
        <a:ext cx="8588375" cy="2401875"/>
      </dsp:txXfrm>
    </dsp:sp>
    <dsp:sp modelId="{AA3419C3-4A48-4E8B-B46E-1686091677B4}">
      <dsp:nvSpPr>
        <dsp:cNvPr id="0" name=""/>
        <dsp:cNvSpPr/>
      </dsp:nvSpPr>
      <dsp:spPr>
        <a:xfrm>
          <a:off x="429418" y="252870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обеспечение сбалансированности бюджета поселения;</a:t>
          </a:r>
          <a:endParaRPr lang="ru-RU" sz="2500" kern="1200" dirty="0"/>
        </a:p>
      </dsp:txBody>
      <dsp:txXfrm>
        <a:off x="465444" y="288896"/>
        <a:ext cx="5939810" cy="665948"/>
      </dsp:txXfrm>
    </dsp:sp>
    <dsp:sp modelId="{2516F808-8057-4FE7-8DDC-68DC8626B50D}">
      <dsp:nvSpPr>
        <dsp:cNvPr id="0" name=""/>
        <dsp:cNvSpPr/>
      </dsp:nvSpPr>
      <dsp:spPr>
        <a:xfrm>
          <a:off x="0" y="3527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986C5F-46E3-4F9D-94D1-37848C44EF22}">
      <dsp:nvSpPr>
        <dsp:cNvPr id="0" name=""/>
        <dsp:cNvSpPr/>
      </dsp:nvSpPr>
      <dsp:spPr>
        <a:xfrm>
          <a:off x="429418" y="3158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роли бюджетной политики для поддержки экономического роста;</a:t>
          </a:r>
          <a:endParaRPr lang="ru-RU" sz="2500" kern="1200" dirty="0"/>
        </a:p>
      </dsp:txBody>
      <dsp:txXfrm>
        <a:off x="465444" y="3194771"/>
        <a:ext cx="5939810" cy="665948"/>
      </dsp:txXfrm>
    </dsp:sp>
    <dsp:sp modelId="{26D6195F-4647-45E5-AC8E-97BF8500481F}">
      <dsp:nvSpPr>
        <dsp:cNvPr id="0" name=""/>
        <dsp:cNvSpPr/>
      </dsp:nvSpPr>
      <dsp:spPr>
        <a:xfrm>
          <a:off x="0" y="4661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43586-135C-4559-BDA2-83F5FADDB27B}">
      <dsp:nvSpPr>
        <dsp:cNvPr id="0" name=""/>
        <dsp:cNvSpPr/>
      </dsp:nvSpPr>
      <dsp:spPr>
        <a:xfrm>
          <a:off x="429418" y="4292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прозрачности и открытости бюджетного процесса.</a:t>
          </a:r>
          <a:endParaRPr lang="ru-RU" sz="2500" kern="1200" dirty="0"/>
        </a:p>
      </dsp:txBody>
      <dsp:txXfrm>
        <a:off x="465444" y="4328771"/>
        <a:ext cx="593981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2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-171400"/>
            <a:ext cx="10369152" cy="7272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0"/>
            <a:ext cx="4032448" cy="2232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Ковалевского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сельского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поселения  </a:t>
            </a:r>
          </a:p>
          <a:p>
            <a:r>
              <a:rPr lang="ru-RU" sz="2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Красносулинского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района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2017 год 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плановый период 2018-2019 годов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332656"/>
            <a:ext cx="35283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БЮДЖЕТ</a:t>
            </a:r>
            <a:endParaRPr lang="ru-RU" sz="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0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/>
              <a:t>Основные показатели прогноза социально-экономического развития </a:t>
            </a:r>
            <a:r>
              <a:rPr lang="ru-RU" sz="2200" dirty="0" smtClean="0"/>
              <a:t>Ковалевского </a:t>
            </a:r>
            <a:r>
              <a:rPr lang="ru-RU" sz="2200" dirty="0"/>
              <a:t>сельского поселения на 2017-2019 годы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288954"/>
              </p:ext>
            </p:extLst>
          </p:nvPr>
        </p:nvGraphicFramePr>
        <p:xfrm>
          <a:off x="304800" y="1554162"/>
          <a:ext cx="8587680" cy="36750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4792"/>
                <a:gridCol w="2376264"/>
                <a:gridCol w="1080120"/>
                <a:gridCol w="1152128"/>
                <a:gridCol w="1224136"/>
                <a:gridCol w="1152128"/>
                <a:gridCol w="1008112"/>
              </a:tblGrid>
              <a:tr h="6790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№ п/п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Показатели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2015 год</a:t>
                      </a:r>
                      <a:r>
                        <a:rPr lang="ru-RU" sz="1400" baseline="0" dirty="0" smtClean="0">
                          <a:latin typeface="+mj-lt"/>
                        </a:rPr>
                        <a:t> (отчет)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2016 год (оценка)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2017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2018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2019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Объем инвестиций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266,0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493,0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562,5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589,5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616,5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</a:rPr>
                        <a:t>Фонд заработной платы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тыс.руб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42448,5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42711,5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43260,6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47083,8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50946,4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9587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3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Прибыль от сельхозпредприятий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.)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22,4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0,94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0,89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0,89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0,90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Индекс потребительских цен (процентов)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112,1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106,5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3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883349"/>
              </p:ext>
            </p:extLst>
          </p:nvPr>
        </p:nvGraphicFramePr>
        <p:xfrm>
          <a:off x="251520" y="188640"/>
          <a:ext cx="86868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/>
              </a:rPr>
              <a:t>Расходы бюджета Ковалевского сельского поселения,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>
                <a:effectLst/>
              </a:rPr>
              <a:t>формируемые в рамках муниципальных программ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>
                <a:effectLst/>
              </a:rPr>
              <a:t>Ковалевского сельского поселения, и непрограммные расходы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08224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563888" y="278391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73624">
                    <a:lumMod val="75000"/>
                  </a:srgbClr>
                </a:solidFill>
                <a:latin typeface="Arial"/>
              </a:rPr>
              <a:t>Всего 8795,6 тыс. рублей</a:t>
            </a:r>
            <a:endParaRPr lang="ru-RU" sz="1600" b="1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050301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</a:t>
            </a:r>
            <a:r>
              <a:rPr lang="ru-RU" sz="1600" dirty="0" err="1">
                <a:solidFill>
                  <a:srgbClr val="873624">
                    <a:lumMod val="75000"/>
                  </a:srgbClr>
                </a:solidFill>
                <a:latin typeface="Arial"/>
              </a:rPr>
              <a:t>оборана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173,3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066516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Физическая культура и спорт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5,0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876256" y="275577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Защита населения и территории от ЧС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35,0 тыс. рублей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51520" y="2783916"/>
            <a:ext cx="2160240" cy="14371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Обеспечение деятельности муниципальных учреждений культуры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1350,0тыс. рублей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060588" y="980728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экономика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1511,1 тыс. рублей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028928" y="980728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Резервный фонд Администрации Ковалевского сельского поселения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10,0 тыс. рублей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566132" y="69269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Жилищно-коммунальное хозяйство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Благоустройство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1830,2</a:t>
            </a: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566132" y="4869160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Содержание аппарата управления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3881,0 тыс. рублей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cxnSp>
        <p:nvCxnSpPr>
          <p:cNvPr id="20" name="Прямая со стрелкой 19"/>
          <p:cNvCxnSpPr>
            <a:stCxn id="5" idx="0"/>
            <a:endCxn id="13" idx="2"/>
          </p:cNvCxnSpPr>
          <p:nvPr/>
        </p:nvCxnSpPr>
        <p:spPr>
          <a:xfrm flipV="1">
            <a:off x="4644008" y="2060848"/>
            <a:ext cx="2244" cy="723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724128" y="2348880"/>
            <a:ext cx="30480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3220828" y="2348880"/>
            <a:ext cx="34306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</p:cNvCxnSpPr>
          <p:nvPr/>
        </p:nvCxnSpPr>
        <p:spPr>
          <a:xfrm flipV="1">
            <a:off x="5724128" y="3439852"/>
            <a:ext cx="1080120" cy="28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1"/>
          </p:cNvCxnSpPr>
          <p:nvPr/>
        </p:nvCxnSpPr>
        <p:spPr>
          <a:xfrm flipH="1" flipV="1">
            <a:off x="2411760" y="3453922"/>
            <a:ext cx="1152128" cy="14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2"/>
          </p:cNvCxnSpPr>
          <p:nvPr/>
        </p:nvCxnSpPr>
        <p:spPr>
          <a:xfrm>
            <a:off x="4644008" y="4152068"/>
            <a:ext cx="0" cy="645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26372" y="4152068"/>
            <a:ext cx="429804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059832" y="4152068"/>
            <a:ext cx="504056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5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070" y="-99392"/>
            <a:ext cx="9326631" cy="6994973"/>
          </a:xfrm>
        </p:spPr>
      </p:pic>
    </p:spTree>
    <p:extLst>
      <p:ext uri="{BB962C8B-B14F-4D97-AF65-F5344CB8AC3E}">
        <p14:creationId xmlns:p14="http://schemas.microsoft.com/office/powerpoint/2010/main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983"/>
            <a:ext cx="9487236" cy="6953409"/>
          </a:xfrm>
          <a:prstGeom prst="rect">
            <a:avLst/>
          </a:prstGeom>
          <a:ln>
            <a:solidFill>
              <a:schemeClr val="bg2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onstantia"/>
                <a:ea typeface="Constantia"/>
                <a:cs typeface="Times New Roman"/>
              </a:rPr>
              <a:t>Основа формирования бюджета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Ковалевского </a:t>
            </a:r>
            <a:r>
              <a:rPr lang="ru-RU" sz="2000" b="1" dirty="0">
                <a:latin typeface="Constantia"/>
                <a:ea typeface="Constantia"/>
                <a:cs typeface="Times New Roman"/>
              </a:rPr>
              <a:t>сельского поселения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на </a:t>
            </a:r>
            <a:r>
              <a:rPr lang="ru-RU" sz="2000" b="1" dirty="0">
                <a:latin typeface="Constantia"/>
                <a:ea typeface="Constantia"/>
                <a:cs typeface="Times New Roman"/>
              </a:rPr>
              <a:t>2017 год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и </a:t>
            </a:r>
            <a:r>
              <a:rPr lang="ru-RU" sz="2000" b="1" dirty="0">
                <a:latin typeface="Constantia"/>
                <a:ea typeface="Constantia"/>
                <a:cs typeface="Times New Roman"/>
              </a:rPr>
              <a:t>плановый период 2018 и 2019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годов: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Прогноз социально-экономического развития Ковалевского сельского поселения на 2017-2018 годы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Постановление  Администрации Ковалевского сельского поселения </a:t>
            </a:r>
            <a:r>
              <a:rPr lang="ru-RU" sz="1800" b="1" dirty="0" err="1">
                <a:latin typeface="Constantia"/>
                <a:ea typeface="Constantia"/>
                <a:cs typeface="Times New Roman"/>
              </a:rPr>
              <a:t>Красносулинского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 района от 31.08.2016 № 111/1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Ковалевского сельского поселения на 2017-2019 годы (Постановление Администрации Ковалевского сельского поселения от 10.11.2016 №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147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Муниципальные программы Ковалевского сельского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Решение Собрания депутатов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Ковалевского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«О бюджете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Ковалевского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</a:t>
            </a:r>
            <a:r>
              <a:rPr lang="ru-RU" sz="1800" b="1" dirty="0" err="1">
                <a:latin typeface="Constantia"/>
                <a:ea typeface="Constantia"/>
                <a:cs typeface="Times New Roman"/>
              </a:rPr>
              <a:t>Красносулинского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 района на 2017 год и на плановый период 2018 и 2019 годов»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dirty="0"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</a:rPr>
              <a:t>Бюджет на 2017 год и на плановый период 2018 и 2019 годов направлен на решение следующих ключевых задач: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628489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параметры решения «О бюджете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Ковалевского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cap="none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Красносулинского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 на 2017 год и на плановый период 2018 и 2019 годов»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706285"/>
              </p:ext>
            </p:extLst>
          </p:nvPr>
        </p:nvGraphicFramePr>
        <p:xfrm>
          <a:off x="251520" y="1052736"/>
          <a:ext cx="8712968" cy="56324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2610"/>
                <a:gridCol w="1262920"/>
                <a:gridCol w="982903"/>
                <a:gridCol w="1008112"/>
                <a:gridCol w="816879"/>
                <a:gridCol w="1135324"/>
                <a:gridCol w="935791"/>
                <a:gridCol w="928429"/>
              </a:tblGrid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(первоначально утвержденный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1149304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собрания депутатов Ковалевского сельского поселения от 28.12.2015 №112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2016,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2017,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2018, 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4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5102,8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4459,7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4423,0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Расходы, 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8795,6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Дефицит(-), профицит (+),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Источники финансирования дефицита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73" y="260648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Ковалевского сельского поселения на 2017 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7722734"/>
              </p:ext>
            </p:extLst>
          </p:nvPr>
        </p:nvGraphicFramePr>
        <p:xfrm>
          <a:off x="304800" y="1268413"/>
          <a:ext cx="4191000" cy="483116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7924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8795,6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 337,7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664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187,4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983,5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Финансовая помощь из областного бюджета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5542,6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Иные доходы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1744,4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2018099"/>
              </p:ext>
            </p:extLst>
          </p:nvPr>
        </p:nvGraphicFramePr>
        <p:xfrm>
          <a:off x="4648200" y="1268413"/>
          <a:ext cx="4343400" cy="5521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</a:tblGrid>
              <a:tr h="7204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  <a:endParaRPr lang="ru-RU" sz="14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8795,6</a:t>
                      </a:r>
                      <a:endParaRPr lang="ru-RU" b="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1511,1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35,0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Физическая культура и спорт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5,0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Культура и кинематография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1350,0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1591,8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173,3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Иные расходы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4134,4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доходов бюджета поселения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910146"/>
              </p:ext>
            </p:extLst>
          </p:nvPr>
        </p:nvGraphicFramePr>
        <p:xfrm>
          <a:off x="304800" y="1340768"/>
          <a:ext cx="8686800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488664"/>
              </p:ext>
            </p:extLst>
          </p:nvPr>
        </p:nvGraphicFramePr>
        <p:xfrm>
          <a:off x="304800" y="260648"/>
          <a:ext cx="86868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308</TotalTime>
  <Words>536</Words>
  <Application>Microsoft Office PowerPoint</Application>
  <PresentationFormat>Экран (4:3)</PresentationFormat>
  <Paragraphs>171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Презентация PowerPoint</vt:lpstr>
      <vt:lpstr>Презентация PowerPoint</vt:lpstr>
      <vt:lpstr>Основа формирования бюджета  Ковалевского сельского поселения  на 2017 год и плановый период 2018 и 2019 годов:</vt:lpstr>
      <vt:lpstr>Бюджет на 2017 год и на плановый период 2018 и 2019 годов направлен на решение следующих ключевых задач:</vt:lpstr>
      <vt:lpstr>Основные параметры решения «О бюджете Ковалевского сельского поселения Красносулинского района на 2017 год и на плановый период 2018 и 2019 годов»</vt:lpstr>
      <vt:lpstr>Основные параметры бюджета Ковалевского сельского поселения на 2017 год</vt:lpstr>
      <vt:lpstr>Динамика доходов бюджета поселения </vt:lpstr>
      <vt:lpstr>Презентация PowerPoint</vt:lpstr>
      <vt:lpstr>Основные показатели прогноза социально-экономического развития Ковалевского сельского поселения на 2017-2019 годы </vt:lpstr>
      <vt:lpstr>Презентация PowerPoint</vt:lpstr>
      <vt:lpstr>Расходы бюджета Ковалевского сельского поселения, формируемые в рамках муниципальных программ Ковалевского сельского поселения, и непрограммные расходы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Администрация Ковалевского сельского поселения  </dc:title>
  <dc:creator>1</dc:creator>
  <cp:lastModifiedBy>1</cp:lastModifiedBy>
  <cp:revision>29</cp:revision>
  <dcterms:created xsi:type="dcterms:W3CDTF">2017-02-28T06:13:23Z</dcterms:created>
  <dcterms:modified xsi:type="dcterms:W3CDTF">2017-02-28T11:42:35Z</dcterms:modified>
</cp:coreProperties>
</file>