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05" autoAdjust="0"/>
  </p:normalViewPr>
  <p:slideViewPr>
    <p:cSldViewPr>
      <p:cViewPr varScale="1">
        <p:scale>
          <a:sx n="84" d="100"/>
          <a:sy n="84" d="100"/>
        </p:scale>
        <p:origin x="-72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543859649122806E-2"/>
          <c:y val="0"/>
          <c:w val="0.71483987198968546"/>
          <c:h val="0.8750034466775337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2015(факт)</c:v>
                </c:pt>
                <c:pt idx="1">
                  <c:v>2016(факт)</c:v>
                </c:pt>
                <c:pt idx="2">
                  <c:v>2017(план)</c:v>
                </c:pt>
                <c:pt idx="3">
                  <c:v>2018(план)</c:v>
                </c:pt>
                <c:pt idx="4">
                  <c:v>2019(план)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5542.6</c:v>
                </c:pt>
                <c:pt idx="1">
                  <c:v>5102.8</c:v>
                </c:pt>
                <c:pt idx="2">
                  <c:v>7277.2</c:v>
                </c:pt>
                <c:pt idx="3">
                  <c:v>4459.7</c:v>
                </c:pt>
                <c:pt idx="4" formatCode="0.0">
                  <c:v>4423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2015(факт)</c:v>
                </c:pt>
                <c:pt idx="1">
                  <c:v>2016(факт)</c:v>
                </c:pt>
                <c:pt idx="2">
                  <c:v>2017(план)</c:v>
                </c:pt>
                <c:pt idx="3">
                  <c:v>2018(план)</c:v>
                </c:pt>
                <c:pt idx="4">
                  <c:v>2019(план)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3512.4</c:v>
                </c:pt>
                <c:pt idx="1">
                  <c:v>3340.7</c:v>
                </c:pt>
                <c:pt idx="2">
                  <c:v>1568.4</c:v>
                </c:pt>
                <c:pt idx="3">
                  <c:v>1431.9</c:v>
                </c:pt>
                <c:pt idx="4" formatCode="0.0">
                  <c:v>1474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569728"/>
        <c:axId val="236769664"/>
      </c:barChart>
      <c:catAx>
        <c:axId val="236569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236769664"/>
        <c:crossesAt val="0"/>
        <c:auto val="1"/>
        <c:lblAlgn val="ctr"/>
        <c:lblOffset val="100"/>
        <c:noMultiLvlLbl val="0"/>
      </c:catAx>
      <c:valAx>
        <c:axId val="236769664"/>
        <c:scaling>
          <c:orientation val="minMax"/>
          <c:max val="1"/>
          <c:min val="0"/>
        </c:scaling>
        <c:delete val="1"/>
        <c:axPos val="l"/>
        <c:majorGridlines/>
        <c:numFmt formatCode="General" sourceLinked="0"/>
        <c:majorTickMark val="out"/>
        <c:minorTickMark val="none"/>
        <c:tickLblPos val="nextTo"/>
        <c:crossAx val="236569728"/>
        <c:crosses val="autoZero"/>
        <c:crossBetween val="between"/>
        <c:majorUnit val="0.1"/>
        <c:minorUnit val="2.0000000000000004E-2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собственных доходов бюджета Ковалевского сельского поселения в </a:t>
            </a:r>
            <a:r>
              <a:rPr lang="ru-RU" dirty="0" smtClean="0"/>
              <a:t>2017 </a:t>
            </a:r>
            <a:r>
              <a:rPr lang="ru-RU" dirty="0"/>
              <a:t>г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собственных доходов бюджета Ковалевского сельского поселения в 2017 г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6"/>
                <c:pt idx="0">
                  <c:v>Налог на имущество-983,5 тыс.руб.</c:v>
                </c:pt>
                <c:pt idx="1">
                  <c:v>Налог на доходы физических лиц-337,7 тыс.руб</c:v>
                </c:pt>
                <c:pt idx="2">
                  <c:v>Налоги на совокупный доход-187,4 тыс.руб</c:v>
                </c:pt>
                <c:pt idx="3">
                  <c:v>Государственная пошлина-3,5 тыс.руб</c:v>
                </c:pt>
                <c:pt idx="4">
                  <c:v>Не налоговые доходы-56,3 тыс.руб</c:v>
                </c:pt>
                <c:pt idx="5">
                  <c:v>ВСЕГО-1568,4 тыс.руб.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 formatCode="0.00%">
                  <c:v>0.627</c:v>
                </c:pt>
                <c:pt idx="1">
                  <c:v>0.215</c:v>
                </c:pt>
                <c:pt idx="2" formatCode="0%">
                  <c:v>1.2E-2</c:v>
                </c:pt>
                <c:pt idx="3" formatCode="0.00%">
                  <c:v>2.0000000000000001E-4</c:v>
                </c:pt>
                <c:pt idx="4" formatCode="0.00%">
                  <c:v>3.5000000000000003E-2</c:v>
                </c:pt>
                <c:pt idx="6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350877192982459"/>
          <c:y val="0.20756868926429342"/>
          <c:w val="0.33771929824561403"/>
          <c:h val="0.7475564310968584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собственных доходов бюджета Ковалевского сельского поселения в </a:t>
            </a:r>
            <a:r>
              <a:rPr lang="ru-RU" dirty="0" smtClean="0"/>
              <a:t>2017 </a:t>
            </a:r>
            <a:r>
              <a:rPr lang="ru-RU" dirty="0"/>
              <a:t>г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собственных доходов бюджета Ковалевского сельского поселения в 2017 г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вопросы-3881,0 тыс.руб.</c:v>
                </c:pt>
                <c:pt idx="1">
                  <c:v>Национальная безопасность и правоохранительная деятельность-35,0 тыс. рублей</c:v>
                </c:pt>
                <c:pt idx="2">
                  <c:v>Национальная экономика-1511,1 тыс.руб</c:v>
                </c:pt>
                <c:pt idx="3">
                  <c:v>Жилищно-коммунальное хозяйство-1830,2 тыс.руб</c:v>
                </c:pt>
                <c:pt idx="4">
                  <c:v>Образование-10,0 тыс.руб</c:v>
                </c:pt>
                <c:pt idx="5">
                  <c:v>Культура, кинематография-1350,0 тыс.руб</c:v>
                </c:pt>
                <c:pt idx="6">
                  <c:v>Физическая культура и спорт-5,0 тыс.руб</c:v>
                </c:pt>
                <c:pt idx="7">
                  <c:v>Национальная оборона -173,3 тыс.рублей</c:v>
                </c:pt>
              </c:strCache>
            </c:strRef>
          </c:cat>
          <c:val>
            <c:numRef>
              <c:f>Лист1!$B$2:$B$9</c:f>
              <c:numCache>
                <c:formatCode>0%</c:formatCode>
                <c:ptCount val="8"/>
                <c:pt idx="0" formatCode="0.00%">
                  <c:v>0.44</c:v>
                </c:pt>
                <c:pt idx="1">
                  <c:v>1.46E-2</c:v>
                </c:pt>
                <c:pt idx="2" formatCode="0.00%">
                  <c:v>0.17199999999999999</c:v>
                </c:pt>
                <c:pt idx="3" formatCode="0.00%">
                  <c:v>0.20799999999999999</c:v>
                </c:pt>
                <c:pt idx="4" formatCode="0.00%">
                  <c:v>1E-3</c:v>
                </c:pt>
                <c:pt idx="5" formatCode="0.00%">
                  <c:v>0.153</c:v>
                </c:pt>
                <c:pt idx="6" formatCode="0.00%">
                  <c:v>5.0000000000000001E-4</c:v>
                </c:pt>
                <c:pt idx="7" formatCode="0.00%">
                  <c:v>1.9E-2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619883040935677"/>
          <c:y val="0.14671637608305693"/>
          <c:w val="0.33771929824561403"/>
          <c:h val="0.79779665555262902"/>
        </c:manualLayout>
      </c:layout>
      <c:overlay val="0"/>
      <c:txPr>
        <a:bodyPr/>
        <a:lstStyle/>
        <a:p>
          <a:pPr>
            <a:defRPr sz="1200" kern="3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 Ковалевского сельского поселения, формируемые в рамках муниципальных программ Красносулинского района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-1.4619883040935672E-3"/>
                  <c:y val="5.61206656176079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  <c:pt idx="4">
                  <c:v>2018 год</c:v>
                </c:pt>
                <c:pt idx="5">
                  <c:v>2019 год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7376.2</c:v>
                </c:pt>
                <c:pt idx="1">
                  <c:v>8798.2999999999993</c:v>
                </c:pt>
                <c:pt idx="2">
                  <c:v>9495.5</c:v>
                </c:pt>
                <c:pt idx="3">
                  <c:v>7776.5</c:v>
                </c:pt>
                <c:pt idx="4">
                  <c:v>4872.5</c:v>
                </c:pt>
                <c:pt idx="5">
                  <c:v>4877.8999999999996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непрограмные расходы бюджета Ковалевского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  <c:pt idx="4">
                  <c:v>2018 год</c:v>
                </c:pt>
                <c:pt idx="5">
                  <c:v>2019 год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906.5</c:v>
                </c:pt>
                <c:pt idx="1">
                  <c:v>309.89999999999998</c:v>
                </c:pt>
                <c:pt idx="2" formatCode="0.0">
                  <c:v>1626.7</c:v>
                </c:pt>
                <c:pt idx="3">
                  <c:v>1019.1</c:v>
                </c:pt>
                <c:pt idx="4">
                  <c:v>1019.1</c:v>
                </c:pt>
                <c:pt idx="5">
                  <c:v>1019.1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1967232"/>
        <c:axId val="134410240"/>
        <c:axId val="0"/>
      </c:bar3DChart>
      <c:catAx>
        <c:axId val="131967232"/>
        <c:scaling>
          <c:orientation val="minMax"/>
        </c:scaling>
        <c:delete val="0"/>
        <c:axPos val="b"/>
        <c:majorTickMark val="out"/>
        <c:minorTickMark val="none"/>
        <c:tickLblPos val="nextTo"/>
        <c:crossAx val="134410240"/>
        <c:crosses val="autoZero"/>
        <c:auto val="1"/>
        <c:lblAlgn val="ctr"/>
        <c:lblOffset val="100"/>
        <c:noMultiLvlLbl val="0"/>
      </c:catAx>
      <c:valAx>
        <c:axId val="134410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19672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CBE5A1-CB6F-4C49-891E-BE28AA70E1AE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FBCB80-1B2B-4948-ABBB-D350E7F0C8D5}">
      <dgm:prSet phldrT="[Текст]"/>
      <dgm:spPr/>
      <dgm:t>
        <a:bodyPr/>
        <a:lstStyle/>
        <a:p>
          <a:r>
            <a:rPr lang="ru-RU" dirty="0" smtClean="0"/>
            <a:t> обеспечение сбалансированности бюджета поселения;</a:t>
          </a:r>
          <a:endParaRPr lang="ru-RU" dirty="0"/>
        </a:p>
      </dgm:t>
    </dgm:pt>
    <dgm:pt modelId="{7EC61820-A075-46E5-869F-31259FD2004A}" type="parTrans" cxnId="{89338520-30BD-4BC0-B8EC-03C54054DF87}">
      <dgm:prSet/>
      <dgm:spPr/>
      <dgm:t>
        <a:bodyPr/>
        <a:lstStyle/>
        <a:p>
          <a:endParaRPr lang="ru-RU"/>
        </a:p>
      </dgm:t>
    </dgm:pt>
    <dgm:pt modelId="{5D633CE2-39E1-442B-85CF-D822FB82E22D}" type="sibTrans" cxnId="{89338520-30BD-4BC0-B8EC-03C54054DF87}">
      <dgm:prSet/>
      <dgm:spPr/>
      <dgm:t>
        <a:bodyPr/>
        <a:lstStyle/>
        <a:p>
          <a:endParaRPr lang="ru-RU"/>
        </a:p>
      </dgm:t>
    </dgm:pt>
    <dgm:pt modelId="{419E264B-0B32-44B3-AA0E-77B86A44E89D}">
      <dgm:prSet phldrT="[Текст]"/>
      <dgm:spPr/>
      <dgm:t>
        <a:bodyPr/>
        <a:lstStyle/>
        <a:p>
          <a:r>
            <a:rPr lang="ru-RU" dirty="0" smtClean="0"/>
            <a:t>повышение объективности и качества бюджетного планирования;</a:t>
          </a:r>
          <a:endParaRPr lang="ru-RU" dirty="0"/>
        </a:p>
      </dgm:t>
    </dgm:pt>
    <dgm:pt modelId="{1F3CBED5-274E-4BF9-A153-253E343F35A5}" type="parTrans" cxnId="{0524FB53-6FAE-4E76-9846-2580A1FDDD9E}">
      <dgm:prSet/>
      <dgm:spPr/>
      <dgm:t>
        <a:bodyPr/>
        <a:lstStyle/>
        <a:p>
          <a:endParaRPr lang="ru-RU"/>
        </a:p>
      </dgm:t>
    </dgm:pt>
    <dgm:pt modelId="{11B371D3-0205-407B-B0F5-B14D94F890AE}" type="sibTrans" cxnId="{0524FB53-6FAE-4E76-9846-2580A1FDDD9E}">
      <dgm:prSet/>
      <dgm:spPr/>
      <dgm:t>
        <a:bodyPr/>
        <a:lstStyle/>
        <a:p>
          <a:endParaRPr lang="ru-RU"/>
        </a:p>
      </dgm:t>
    </dgm:pt>
    <dgm:pt modelId="{4C757ECF-3F38-4455-A71C-6E49F27E722B}">
      <dgm:prSet phldrT="[Текст]"/>
      <dgm:spPr/>
      <dgm:t>
        <a:bodyPr/>
        <a:lstStyle/>
        <a:p>
          <a:r>
            <a:rPr lang="ru-RU" dirty="0" smtClean="0"/>
            <a:t>соответствие финансовых возможностей Ковалевского сельского поселения ключевым направлениям развития;</a:t>
          </a:r>
          <a:endParaRPr lang="ru-RU" dirty="0"/>
        </a:p>
      </dgm:t>
    </dgm:pt>
    <dgm:pt modelId="{C6EEC1BD-37BE-467F-8468-313C4F7BAFC7}" type="parTrans" cxnId="{C51B05DA-E763-4B7C-8B71-2E876078BFA4}">
      <dgm:prSet/>
      <dgm:spPr/>
      <dgm:t>
        <a:bodyPr/>
        <a:lstStyle/>
        <a:p>
          <a:endParaRPr lang="ru-RU"/>
        </a:p>
      </dgm:t>
    </dgm:pt>
    <dgm:pt modelId="{341744CE-14D7-4480-BC61-9CAF54672922}" type="sibTrans" cxnId="{C51B05DA-E763-4B7C-8B71-2E876078BFA4}">
      <dgm:prSet/>
      <dgm:spPr/>
      <dgm:t>
        <a:bodyPr/>
        <a:lstStyle/>
        <a:p>
          <a:endParaRPr lang="ru-RU"/>
        </a:p>
      </dgm:t>
    </dgm:pt>
    <dgm:pt modelId="{67B687C2-92A9-4881-B832-A1B541E4CF78}">
      <dgm:prSet/>
      <dgm:spPr/>
      <dgm:t>
        <a:bodyPr/>
        <a:lstStyle/>
        <a:p>
          <a:r>
            <a:rPr lang="ru-RU" dirty="0" smtClean="0"/>
            <a:t>повышение роли бюджетной политики для поддержки экономического роста;</a:t>
          </a:r>
          <a:endParaRPr lang="ru-RU" dirty="0"/>
        </a:p>
      </dgm:t>
    </dgm:pt>
    <dgm:pt modelId="{92795AB8-2426-4B38-A270-465488126317}" type="parTrans" cxnId="{4309A3C0-3B19-4063-90CD-0B8FF89E7B30}">
      <dgm:prSet/>
      <dgm:spPr/>
      <dgm:t>
        <a:bodyPr/>
        <a:lstStyle/>
        <a:p>
          <a:endParaRPr lang="ru-RU"/>
        </a:p>
      </dgm:t>
    </dgm:pt>
    <dgm:pt modelId="{CE3F0F80-3B02-4646-86EC-3715377C6D1A}" type="sibTrans" cxnId="{4309A3C0-3B19-4063-90CD-0B8FF89E7B30}">
      <dgm:prSet/>
      <dgm:spPr/>
      <dgm:t>
        <a:bodyPr/>
        <a:lstStyle/>
        <a:p>
          <a:endParaRPr lang="ru-RU"/>
        </a:p>
      </dgm:t>
    </dgm:pt>
    <dgm:pt modelId="{002BE054-FAC2-4E2A-9B72-7E53DD06C2EC}">
      <dgm:prSet/>
      <dgm:spPr/>
      <dgm:t>
        <a:bodyPr/>
        <a:lstStyle/>
        <a:p>
          <a:r>
            <a:rPr lang="ru-RU" dirty="0" smtClean="0"/>
            <a:t>повышение прозрачности и открытости бюджетного процесса.</a:t>
          </a:r>
          <a:endParaRPr lang="ru-RU" dirty="0"/>
        </a:p>
      </dgm:t>
    </dgm:pt>
    <dgm:pt modelId="{2B6B9B65-642B-4651-9B11-C2E2893B77A1}" type="parTrans" cxnId="{CE27EE28-D079-485D-AFC7-26DE91787867}">
      <dgm:prSet/>
      <dgm:spPr/>
      <dgm:t>
        <a:bodyPr/>
        <a:lstStyle/>
        <a:p>
          <a:endParaRPr lang="ru-RU"/>
        </a:p>
      </dgm:t>
    </dgm:pt>
    <dgm:pt modelId="{1D7B86D7-DCB4-4775-8700-D62AF9618FCE}" type="sibTrans" cxnId="{CE27EE28-D079-485D-AFC7-26DE91787867}">
      <dgm:prSet/>
      <dgm:spPr/>
      <dgm:t>
        <a:bodyPr/>
        <a:lstStyle/>
        <a:p>
          <a:endParaRPr lang="ru-RU"/>
        </a:p>
      </dgm:t>
    </dgm:pt>
    <dgm:pt modelId="{492F22BC-04E6-421C-9A51-FBDB18199D8F}" type="pres">
      <dgm:prSet presAssocID="{3FCBE5A1-CB6F-4C49-891E-BE28AA70E1AE}" presName="linear" presStyleCnt="0">
        <dgm:presLayoutVars>
          <dgm:dir/>
          <dgm:animLvl val="lvl"/>
          <dgm:resizeHandles val="exact"/>
        </dgm:presLayoutVars>
      </dgm:prSet>
      <dgm:spPr/>
    </dgm:pt>
    <dgm:pt modelId="{961C5DD4-BC22-4FED-B70C-CC69416646BF}" type="pres">
      <dgm:prSet presAssocID="{25FBCB80-1B2B-4948-ABBB-D350E7F0C8D5}" presName="parentLin" presStyleCnt="0"/>
      <dgm:spPr/>
    </dgm:pt>
    <dgm:pt modelId="{E4032B56-76FA-41B0-9C20-495D0BF5CAB1}" type="pres">
      <dgm:prSet presAssocID="{25FBCB80-1B2B-4948-ABBB-D350E7F0C8D5}" presName="parentLeftMargin" presStyleLbl="node1" presStyleIdx="0" presStyleCnt="3"/>
      <dgm:spPr/>
    </dgm:pt>
    <dgm:pt modelId="{AA3419C3-4A48-4E8B-B46E-1686091677B4}" type="pres">
      <dgm:prSet presAssocID="{25FBCB80-1B2B-4948-ABBB-D350E7F0C8D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CC036F3-CF0F-4135-B16C-94786AA61287}" type="pres">
      <dgm:prSet presAssocID="{25FBCB80-1B2B-4948-ABBB-D350E7F0C8D5}" presName="negativeSpace" presStyleCnt="0"/>
      <dgm:spPr/>
    </dgm:pt>
    <dgm:pt modelId="{6C230089-8977-40E0-9B37-D4E3EE096CAF}" type="pres">
      <dgm:prSet presAssocID="{25FBCB80-1B2B-4948-ABBB-D350E7F0C8D5}" presName="childText" presStyleLbl="conFgAcc1" presStyleIdx="0" presStyleCnt="3">
        <dgm:presLayoutVars>
          <dgm:bulletEnabled val="1"/>
        </dgm:presLayoutVars>
      </dgm:prSet>
      <dgm:spPr/>
    </dgm:pt>
    <dgm:pt modelId="{A80FE201-59A4-4A87-895A-CB3528A92B3C}" type="pres">
      <dgm:prSet presAssocID="{5D633CE2-39E1-442B-85CF-D822FB82E22D}" presName="spaceBetweenRectangles" presStyleCnt="0"/>
      <dgm:spPr/>
    </dgm:pt>
    <dgm:pt modelId="{B5CD8472-581F-408B-8F46-340DA9AE2C11}" type="pres">
      <dgm:prSet presAssocID="{67B687C2-92A9-4881-B832-A1B541E4CF78}" presName="parentLin" presStyleCnt="0"/>
      <dgm:spPr/>
    </dgm:pt>
    <dgm:pt modelId="{A6794DBA-41DD-4510-B1EB-69E579E5AC79}" type="pres">
      <dgm:prSet presAssocID="{67B687C2-92A9-4881-B832-A1B541E4CF78}" presName="parentLeftMargin" presStyleLbl="node1" presStyleIdx="0" presStyleCnt="3"/>
      <dgm:spPr/>
    </dgm:pt>
    <dgm:pt modelId="{AE986C5F-46E3-4F9D-94D1-37848C44EF22}" type="pres">
      <dgm:prSet presAssocID="{67B687C2-92A9-4881-B832-A1B541E4CF7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28E70B0-F62C-4280-9EAA-5CBE6922E9E2}" type="pres">
      <dgm:prSet presAssocID="{67B687C2-92A9-4881-B832-A1B541E4CF78}" presName="negativeSpace" presStyleCnt="0"/>
      <dgm:spPr/>
    </dgm:pt>
    <dgm:pt modelId="{2516F808-8057-4FE7-8DDC-68DC8626B50D}" type="pres">
      <dgm:prSet presAssocID="{67B687C2-92A9-4881-B832-A1B541E4CF78}" presName="childText" presStyleLbl="conFgAcc1" presStyleIdx="1" presStyleCnt="3">
        <dgm:presLayoutVars>
          <dgm:bulletEnabled val="1"/>
        </dgm:presLayoutVars>
      </dgm:prSet>
      <dgm:spPr/>
    </dgm:pt>
    <dgm:pt modelId="{34851467-E748-4DC3-9F9C-B7D031EC7E4C}" type="pres">
      <dgm:prSet presAssocID="{CE3F0F80-3B02-4646-86EC-3715377C6D1A}" presName="spaceBetweenRectangles" presStyleCnt="0"/>
      <dgm:spPr/>
    </dgm:pt>
    <dgm:pt modelId="{167DDEB9-493C-4901-AFC1-D50198DFC30F}" type="pres">
      <dgm:prSet presAssocID="{002BE054-FAC2-4E2A-9B72-7E53DD06C2EC}" presName="parentLin" presStyleCnt="0"/>
      <dgm:spPr/>
    </dgm:pt>
    <dgm:pt modelId="{6D4C30DD-AD66-40CF-8F8C-E801C2CA8F70}" type="pres">
      <dgm:prSet presAssocID="{002BE054-FAC2-4E2A-9B72-7E53DD06C2EC}" presName="parentLeftMargin" presStyleLbl="node1" presStyleIdx="1" presStyleCnt="3"/>
      <dgm:spPr/>
    </dgm:pt>
    <dgm:pt modelId="{C3943586-135C-4559-BDA2-83F5FADDB27B}" type="pres">
      <dgm:prSet presAssocID="{002BE054-FAC2-4E2A-9B72-7E53DD06C2E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533C2CA-D5A0-45C4-9B37-14C5BE08A529}" type="pres">
      <dgm:prSet presAssocID="{002BE054-FAC2-4E2A-9B72-7E53DD06C2EC}" presName="negativeSpace" presStyleCnt="0"/>
      <dgm:spPr/>
    </dgm:pt>
    <dgm:pt modelId="{26D6195F-4647-45E5-AC8E-97BF8500481F}" type="pres">
      <dgm:prSet presAssocID="{002BE054-FAC2-4E2A-9B72-7E53DD06C2E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9338520-30BD-4BC0-B8EC-03C54054DF87}" srcId="{3FCBE5A1-CB6F-4C49-891E-BE28AA70E1AE}" destId="{25FBCB80-1B2B-4948-ABBB-D350E7F0C8D5}" srcOrd="0" destOrd="0" parTransId="{7EC61820-A075-46E5-869F-31259FD2004A}" sibTransId="{5D633CE2-39E1-442B-85CF-D822FB82E22D}"/>
    <dgm:cxn modelId="{D69D4974-FB48-4DF5-B519-2078E5EFB0A5}" type="presOf" srcId="{67B687C2-92A9-4881-B832-A1B541E4CF78}" destId="{A6794DBA-41DD-4510-B1EB-69E579E5AC79}" srcOrd="0" destOrd="0" presId="urn:microsoft.com/office/officeart/2005/8/layout/list1"/>
    <dgm:cxn modelId="{CE27EE28-D079-485D-AFC7-26DE91787867}" srcId="{3FCBE5A1-CB6F-4C49-891E-BE28AA70E1AE}" destId="{002BE054-FAC2-4E2A-9B72-7E53DD06C2EC}" srcOrd="2" destOrd="0" parTransId="{2B6B9B65-642B-4651-9B11-C2E2893B77A1}" sibTransId="{1D7B86D7-DCB4-4775-8700-D62AF9618FCE}"/>
    <dgm:cxn modelId="{89A43526-3F9C-4609-BAAD-2208208B16AB}" type="presOf" srcId="{4C757ECF-3F38-4455-A71C-6E49F27E722B}" destId="{6C230089-8977-40E0-9B37-D4E3EE096CAF}" srcOrd="0" destOrd="1" presId="urn:microsoft.com/office/officeart/2005/8/layout/list1"/>
    <dgm:cxn modelId="{F93ACA7C-C2FB-4895-A938-AE5E54E1075D}" type="presOf" srcId="{002BE054-FAC2-4E2A-9B72-7E53DD06C2EC}" destId="{C3943586-135C-4559-BDA2-83F5FADDB27B}" srcOrd="1" destOrd="0" presId="urn:microsoft.com/office/officeart/2005/8/layout/list1"/>
    <dgm:cxn modelId="{0524FB53-6FAE-4E76-9846-2580A1FDDD9E}" srcId="{25FBCB80-1B2B-4948-ABBB-D350E7F0C8D5}" destId="{419E264B-0B32-44B3-AA0E-77B86A44E89D}" srcOrd="0" destOrd="0" parTransId="{1F3CBED5-274E-4BF9-A153-253E343F35A5}" sibTransId="{11B371D3-0205-407B-B0F5-B14D94F890AE}"/>
    <dgm:cxn modelId="{C5FDD2C8-4DBD-4464-980F-9F7DC4BCA326}" type="presOf" srcId="{25FBCB80-1B2B-4948-ABBB-D350E7F0C8D5}" destId="{AA3419C3-4A48-4E8B-B46E-1686091677B4}" srcOrd="1" destOrd="0" presId="urn:microsoft.com/office/officeart/2005/8/layout/list1"/>
    <dgm:cxn modelId="{4309A3C0-3B19-4063-90CD-0B8FF89E7B30}" srcId="{3FCBE5A1-CB6F-4C49-891E-BE28AA70E1AE}" destId="{67B687C2-92A9-4881-B832-A1B541E4CF78}" srcOrd="1" destOrd="0" parTransId="{92795AB8-2426-4B38-A270-465488126317}" sibTransId="{CE3F0F80-3B02-4646-86EC-3715377C6D1A}"/>
    <dgm:cxn modelId="{CBCFDD6D-072C-4F59-9CFD-4DF753E3BD18}" type="presOf" srcId="{419E264B-0B32-44B3-AA0E-77B86A44E89D}" destId="{6C230089-8977-40E0-9B37-D4E3EE096CAF}" srcOrd="0" destOrd="0" presId="urn:microsoft.com/office/officeart/2005/8/layout/list1"/>
    <dgm:cxn modelId="{874A624D-A13C-4D38-B36C-E7B82755E7BF}" type="presOf" srcId="{25FBCB80-1B2B-4948-ABBB-D350E7F0C8D5}" destId="{E4032B56-76FA-41B0-9C20-495D0BF5CAB1}" srcOrd="0" destOrd="0" presId="urn:microsoft.com/office/officeart/2005/8/layout/list1"/>
    <dgm:cxn modelId="{597038B3-56AC-4C6B-9804-BE82350054BD}" type="presOf" srcId="{002BE054-FAC2-4E2A-9B72-7E53DD06C2EC}" destId="{6D4C30DD-AD66-40CF-8F8C-E801C2CA8F70}" srcOrd="0" destOrd="0" presId="urn:microsoft.com/office/officeart/2005/8/layout/list1"/>
    <dgm:cxn modelId="{9B15C838-C936-426D-B025-67D22BA4833B}" type="presOf" srcId="{67B687C2-92A9-4881-B832-A1B541E4CF78}" destId="{AE986C5F-46E3-4F9D-94D1-37848C44EF22}" srcOrd="1" destOrd="0" presId="urn:microsoft.com/office/officeart/2005/8/layout/list1"/>
    <dgm:cxn modelId="{C51B05DA-E763-4B7C-8B71-2E876078BFA4}" srcId="{25FBCB80-1B2B-4948-ABBB-D350E7F0C8D5}" destId="{4C757ECF-3F38-4455-A71C-6E49F27E722B}" srcOrd="1" destOrd="0" parTransId="{C6EEC1BD-37BE-467F-8468-313C4F7BAFC7}" sibTransId="{341744CE-14D7-4480-BC61-9CAF54672922}"/>
    <dgm:cxn modelId="{852BF935-7CFF-41C4-BD6D-16B4E6A6B3A3}" type="presOf" srcId="{3FCBE5A1-CB6F-4C49-891E-BE28AA70E1AE}" destId="{492F22BC-04E6-421C-9A51-FBDB18199D8F}" srcOrd="0" destOrd="0" presId="urn:microsoft.com/office/officeart/2005/8/layout/list1"/>
    <dgm:cxn modelId="{3BB71E25-DFAA-421E-B163-B1EB41736D54}" type="presParOf" srcId="{492F22BC-04E6-421C-9A51-FBDB18199D8F}" destId="{961C5DD4-BC22-4FED-B70C-CC69416646BF}" srcOrd="0" destOrd="0" presId="urn:microsoft.com/office/officeart/2005/8/layout/list1"/>
    <dgm:cxn modelId="{86FF0C66-C9F1-47E0-9696-679FB035561B}" type="presParOf" srcId="{961C5DD4-BC22-4FED-B70C-CC69416646BF}" destId="{E4032B56-76FA-41B0-9C20-495D0BF5CAB1}" srcOrd="0" destOrd="0" presId="urn:microsoft.com/office/officeart/2005/8/layout/list1"/>
    <dgm:cxn modelId="{B46832B8-0545-47B7-8D17-09C2F776F65C}" type="presParOf" srcId="{961C5DD4-BC22-4FED-B70C-CC69416646BF}" destId="{AA3419C3-4A48-4E8B-B46E-1686091677B4}" srcOrd="1" destOrd="0" presId="urn:microsoft.com/office/officeart/2005/8/layout/list1"/>
    <dgm:cxn modelId="{D2DC4407-D512-41EC-9987-0FB12240941B}" type="presParOf" srcId="{492F22BC-04E6-421C-9A51-FBDB18199D8F}" destId="{0CC036F3-CF0F-4135-B16C-94786AA61287}" srcOrd="1" destOrd="0" presId="urn:microsoft.com/office/officeart/2005/8/layout/list1"/>
    <dgm:cxn modelId="{862B7C30-FB28-4972-B3A4-1FD3895268A1}" type="presParOf" srcId="{492F22BC-04E6-421C-9A51-FBDB18199D8F}" destId="{6C230089-8977-40E0-9B37-D4E3EE096CAF}" srcOrd="2" destOrd="0" presId="urn:microsoft.com/office/officeart/2005/8/layout/list1"/>
    <dgm:cxn modelId="{42E5A1ED-CF66-4A3E-80D0-48BC18597500}" type="presParOf" srcId="{492F22BC-04E6-421C-9A51-FBDB18199D8F}" destId="{A80FE201-59A4-4A87-895A-CB3528A92B3C}" srcOrd="3" destOrd="0" presId="urn:microsoft.com/office/officeart/2005/8/layout/list1"/>
    <dgm:cxn modelId="{4A7E7FCD-716B-43DB-8096-06689E4450EA}" type="presParOf" srcId="{492F22BC-04E6-421C-9A51-FBDB18199D8F}" destId="{B5CD8472-581F-408B-8F46-340DA9AE2C11}" srcOrd="4" destOrd="0" presId="urn:microsoft.com/office/officeart/2005/8/layout/list1"/>
    <dgm:cxn modelId="{3B5C8921-51EE-4CD5-B7C8-5F2F21ACDC79}" type="presParOf" srcId="{B5CD8472-581F-408B-8F46-340DA9AE2C11}" destId="{A6794DBA-41DD-4510-B1EB-69E579E5AC79}" srcOrd="0" destOrd="0" presId="urn:microsoft.com/office/officeart/2005/8/layout/list1"/>
    <dgm:cxn modelId="{E0711C74-DBE5-48DC-897F-5BAA3E1A0750}" type="presParOf" srcId="{B5CD8472-581F-408B-8F46-340DA9AE2C11}" destId="{AE986C5F-46E3-4F9D-94D1-37848C44EF22}" srcOrd="1" destOrd="0" presId="urn:microsoft.com/office/officeart/2005/8/layout/list1"/>
    <dgm:cxn modelId="{25860871-17F6-4F38-8E5E-CA0511F9C567}" type="presParOf" srcId="{492F22BC-04E6-421C-9A51-FBDB18199D8F}" destId="{B28E70B0-F62C-4280-9EAA-5CBE6922E9E2}" srcOrd="5" destOrd="0" presId="urn:microsoft.com/office/officeart/2005/8/layout/list1"/>
    <dgm:cxn modelId="{09A4CF35-876E-49B8-92BF-F48B2D9AD994}" type="presParOf" srcId="{492F22BC-04E6-421C-9A51-FBDB18199D8F}" destId="{2516F808-8057-4FE7-8DDC-68DC8626B50D}" srcOrd="6" destOrd="0" presId="urn:microsoft.com/office/officeart/2005/8/layout/list1"/>
    <dgm:cxn modelId="{512B052B-2A99-4F4E-BB10-D51F7BFC5E69}" type="presParOf" srcId="{492F22BC-04E6-421C-9A51-FBDB18199D8F}" destId="{34851467-E748-4DC3-9F9C-B7D031EC7E4C}" srcOrd="7" destOrd="0" presId="urn:microsoft.com/office/officeart/2005/8/layout/list1"/>
    <dgm:cxn modelId="{5ED6E985-4683-404D-803E-00F0A5C66110}" type="presParOf" srcId="{492F22BC-04E6-421C-9A51-FBDB18199D8F}" destId="{167DDEB9-493C-4901-AFC1-D50198DFC30F}" srcOrd="8" destOrd="0" presId="urn:microsoft.com/office/officeart/2005/8/layout/list1"/>
    <dgm:cxn modelId="{FE6EAEAF-98B8-4536-B01F-8CEB82F9AC18}" type="presParOf" srcId="{167DDEB9-493C-4901-AFC1-D50198DFC30F}" destId="{6D4C30DD-AD66-40CF-8F8C-E801C2CA8F70}" srcOrd="0" destOrd="0" presId="urn:microsoft.com/office/officeart/2005/8/layout/list1"/>
    <dgm:cxn modelId="{E803B433-7E7C-4FFD-A8D0-29905D1E0E81}" type="presParOf" srcId="{167DDEB9-493C-4901-AFC1-D50198DFC30F}" destId="{C3943586-135C-4559-BDA2-83F5FADDB27B}" srcOrd="1" destOrd="0" presId="urn:microsoft.com/office/officeart/2005/8/layout/list1"/>
    <dgm:cxn modelId="{0ED8C3FA-9A7C-45E6-8478-0F2C8F9EE9D2}" type="presParOf" srcId="{492F22BC-04E6-421C-9A51-FBDB18199D8F}" destId="{A533C2CA-D5A0-45C4-9B37-14C5BE08A529}" srcOrd="9" destOrd="0" presId="urn:microsoft.com/office/officeart/2005/8/layout/list1"/>
    <dgm:cxn modelId="{2C7B8D59-BC74-452A-B3EE-3FFACACD6CFC}" type="presParOf" srcId="{492F22BC-04E6-421C-9A51-FBDB18199D8F}" destId="{26D6195F-4647-45E5-AC8E-97BF8500481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230089-8977-40E0-9B37-D4E3EE096CAF}">
      <dsp:nvSpPr>
        <dsp:cNvPr id="0" name=""/>
        <dsp:cNvSpPr/>
      </dsp:nvSpPr>
      <dsp:spPr>
        <a:xfrm>
          <a:off x="0" y="621870"/>
          <a:ext cx="8588375" cy="2401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66553" tIns="520700" rIns="666553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повышение объективности и качества бюджетного планирования;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соответствие финансовых возможностей Ковалевского сельского поселения ключевым направлениям развития;</a:t>
          </a:r>
          <a:endParaRPr lang="ru-RU" sz="2500" kern="1200" dirty="0"/>
        </a:p>
      </dsp:txBody>
      <dsp:txXfrm>
        <a:off x="0" y="621870"/>
        <a:ext cx="8588375" cy="2401875"/>
      </dsp:txXfrm>
    </dsp:sp>
    <dsp:sp modelId="{AA3419C3-4A48-4E8B-B46E-1686091677B4}">
      <dsp:nvSpPr>
        <dsp:cNvPr id="0" name=""/>
        <dsp:cNvSpPr/>
      </dsp:nvSpPr>
      <dsp:spPr>
        <a:xfrm>
          <a:off x="429418" y="252870"/>
          <a:ext cx="6011862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1"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234" tIns="0" rIns="227234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 обеспечение сбалансированности бюджета поселения;</a:t>
          </a:r>
          <a:endParaRPr lang="ru-RU" sz="2500" kern="1200" dirty="0"/>
        </a:p>
      </dsp:txBody>
      <dsp:txXfrm>
        <a:off x="465444" y="288896"/>
        <a:ext cx="5939810" cy="665948"/>
      </dsp:txXfrm>
    </dsp:sp>
    <dsp:sp modelId="{2516F808-8057-4FE7-8DDC-68DC8626B50D}">
      <dsp:nvSpPr>
        <dsp:cNvPr id="0" name=""/>
        <dsp:cNvSpPr/>
      </dsp:nvSpPr>
      <dsp:spPr>
        <a:xfrm>
          <a:off x="0" y="3527745"/>
          <a:ext cx="858837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E986C5F-46E3-4F9D-94D1-37848C44EF22}">
      <dsp:nvSpPr>
        <dsp:cNvPr id="0" name=""/>
        <dsp:cNvSpPr/>
      </dsp:nvSpPr>
      <dsp:spPr>
        <a:xfrm>
          <a:off x="429418" y="3158745"/>
          <a:ext cx="6011862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1"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234" tIns="0" rIns="227234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повышение роли бюджетной политики для поддержки экономического роста;</a:t>
          </a:r>
          <a:endParaRPr lang="ru-RU" sz="2500" kern="1200" dirty="0"/>
        </a:p>
      </dsp:txBody>
      <dsp:txXfrm>
        <a:off x="465444" y="3194771"/>
        <a:ext cx="5939810" cy="665948"/>
      </dsp:txXfrm>
    </dsp:sp>
    <dsp:sp modelId="{26D6195F-4647-45E5-AC8E-97BF8500481F}">
      <dsp:nvSpPr>
        <dsp:cNvPr id="0" name=""/>
        <dsp:cNvSpPr/>
      </dsp:nvSpPr>
      <dsp:spPr>
        <a:xfrm>
          <a:off x="0" y="4661745"/>
          <a:ext cx="858837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3943586-135C-4559-BDA2-83F5FADDB27B}">
      <dsp:nvSpPr>
        <dsp:cNvPr id="0" name=""/>
        <dsp:cNvSpPr/>
      </dsp:nvSpPr>
      <dsp:spPr>
        <a:xfrm>
          <a:off x="429418" y="4292745"/>
          <a:ext cx="6011862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1"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234" tIns="0" rIns="227234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повышение прозрачности и открытости бюджетного процесса.</a:t>
          </a:r>
          <a:endParaRPr lang="ru-RU" sz="2500" kern="1200" dirty="0"/>
        </a:p>
      </dsp:txBody>
      <dsp:txXfrm>
        <a:off x="465444" y="4328771"/>
        <a:ext cx="5939810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2D992-CF51-4822-897A-14622F34002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B1138-828E-4C1F-B324-FDC2A12CB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306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B1138-828E-4C1F-B324-FDC2A12CB9D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398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B1138-828E-4C1F-B324-FDC2A12CB9D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825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-171400"/>
            <a:ext cx="10369152" cy="72728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8520" y="0"/>
            <a:ext cx="4032448" cy="223224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Ковалевского </a:t>
            </a:r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сельского </a:t>
            </a: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поселения  </a:t>
            </a:r>
          </a:p>
          <a:p>
            <a:r>
              <a:rPr lang="ru-RU" sz="20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Красносулинского</a:t>
            </a: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района</a:t>
            </a:r>
          </a:p>
          <a:p>
            <a:r>
              <a:rPr lang="ru-RU" sz="2000" b="1" spc="50" dirty="0" smtClean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 2017 год </a:t>
            </a:r>
          </a:p>
          <a:p>
            <a:r>
              <a:rPr lang="ru-RU" sz="2000" b="1" spc="50" dirty="0" smtClean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 плановый период 2018-2019 годов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332656"/>
            <a:ext cx="352839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БЮДЖЕТ</a:t>
            </a:r>
            <a:endParaRPr lang="ru-RU" sz="5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700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/>
              <a:t>Основные показатели прогноза социально-экономического развития </a:t>
            </a:r>
            <a:r>
              <a:rPr lang="ru-RU" sz="2200" dirty="0" smtClean="0"/>
              <a:t>Ковалевского </a:t>
            </a:r>
            <a:r>
              <a:rPr lang="ru-RU" sz="2200" dirty="0"/>
              <a:t>сельского поселения на 2017-2019 годы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0288954"/>
              </p:ext>
            </p:extLst>
          </p:nvPr>
        </p:nvGraphicFramePr>
        <p:xfrm>
          <a:off x="304800" y="1554162"/>
          <a:ext cx="8587680" cy="367503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94792"/>
                <a:gridCol w="2376264"/>
                <a:gridCol w="1080120"/>
                <a:gridCol w="1152128"/>
                <a:gridCol w="1224136"/>
                <a:gridCol w="1152128"/>
                <a:gridCol w="1008112"/>
              </a:tblGrid>
              <a:tr h="67908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№ п/п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Показатели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2015 год</a:t>
                      </a:r>
                      <a:r>
                        <a:rPr lang="ru-RU" sz="1400" baseline="0" dirty="0" smtClean="0">
                          <a:latin typeface="+mj-lt"/>
                        </a:rPr>
                        <a:t> (отчет)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2016 год (оценка)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2017 год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(прогноз)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Medium"/>
                        </a:rPr>
                        <a:t>2018 год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Medium"/>
                        </a:rPr>
                        <a:t>(прогноз)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Medium"/>
                        </a:rPr>
                        <a:t>2019 год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Medium"/>
                        </a:rPr>
                        <a:t>(прогноз)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67908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1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Объем инвестиций (</a:t>
                      </a:r>
                      <a:r>
                        <a:rPr lang="ru-RU" sz="1400" dirty="0" err="1" smtClean="0">
                          <a:latin typeface="+mj-lt"/>
                        </a:rPr>
                        <a:t>тыс.руб</a:t>
                      </a:r>
                      <a:r>
                        <a:rPr lang="ru-RU" sz="1400" dirty="0" smtClean="0">
                          <a:latin typeface="+mj-lt"/>
                        </a:rPr>
                        <a:t>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266,0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493,0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562,5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589,5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616,5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67908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2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j-lt"/>
                        </a:rPr>
                        <a:t>Фонд заработной платы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Medium"/>
                        </a:rPr>
                        <a:t>(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Medium"/>
                        </a:rPr>
                        <a:t>тыс.руб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ranklin Gothic Medium"/>
                        </a:rPr>
                        <a:t>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42448,5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42711,5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43260,6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47083,8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50946,4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9587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3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Прибыль от сельхозпредприятий (</a:t>
                      </a:r>
                      <a:r>
                        <a:rPr lang="ru-RU" sz="1400" dirty="0" err="1" smtClean="0">
                          <a:latin typeface="+mj-lt"/>
                        </a:rPr>
                        <a:t>тыс.руб</a:t>
                      </a:r>
                      <a:r>
                        <a:rPr lang="ru-RU" sz="1400" dirty="0" smtClean="0">
                          <a:latin typeface="+mj-lt"/>
                        </a:rPr>
                        <a:t>.)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22,4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0,94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0,89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0,89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0,90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67908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4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Индекс потребительских цен (процентов)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112,1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106,5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104,0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104,0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104,0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33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6883349"/>
              </p:ext>
            </p:extLst>
          </p:nvPr>
        </p:nvGraphicFramePr>
        <p:xfrm>
          <a:off x="251520" y="188640"/>
          <a:ext cx="8686800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21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79208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effectLst/>
              </a:rPr>
              <a:t>Расходы бюджета Ковалевского сельского поселения,</a:t>
            </a:r>
            <a:r>
              <a:rPr lang="ru-RU" sz="1800" dirty="0">
                <a:effectLst/>
              </a:rPr>
              <a:t/>
            </a:r>
            <a:br>
              <a:rPr lang="ru-RU" sz="1800" dirty="0">
                <a:effectLst/>
              </a:rPr>
            </a:br>
            <a:r>
              <a:rPr lang="ru-RU" sz="1800" b="1" dirty="0">
                <a:effectLst/>
              </a:rPr>
              <a:t>формируемые в рамках муниципальных программ</a:t>
            </a:r>
            <a:r>
              <a:rPr lang="ru-RU" sz="1800" dirty="0">
                <a:effectLst/>
              </a:rPr>
              <a:t/>
            </a:r>
            <a:br>
              <a:rPr lang="ru-RU" sz="1800" dirty="0">
                <a:effectLst/>
              </a:rPr>
            </a:br>
            <a:r>
              <a:rPr lang="ru-RU" sz="1800" b="1" dirty="0">
                <a:effectLst/>
              </a:rPr>
              <a:t>Ковалевского сельского поселения, и непрограммные расходы</a:t>
            </a:r>
            <a:r>
              <a:rPr lang="ru-RU" sz="1800" dirty="0">
                <a:effectLst/>
              </a:rPr>
              <a:t/>
            </a:r>
            <a:br>
              <a:rPr lang="ru-RU" sz="1800" dirty="0">
                <a:effectLst/>
              </a:rPr>
            </a:b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08224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898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роцесс 4"/>
          <p:cNvSpPr/>
          <p:nvPr/>
        </p:nvSpPr>
        <p:spPr>
          <a:xfrm>
            <a:off x="3563888" y="2783916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73624">
                    <a:lumMod val="75000"/>
                  </a:srgbClr>
                </a:solidFill>
                <a:latin typeface="Arial"/>
              </a:rPr>
              <a:t>Всего 8795,6 тыс. рублей</a:t>
            </a:r>
            <a:endParaRPr lang="ru-RU" sz="1600" b="1" dirty="0">
              <a:solidFill>
                <a:srgbClr val="873624">
                  <a:lumMod val="75000"/>
                </a:srgbClr>
              </a:solidFill>
              <a:latin typeface="Arial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6050301" y="4653136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Национальная </a:t>
            </a:r>
            <a:r>
              <a:rPr lang="ru-RU" sz="1600" dirty="0" err="1">
                <a:solidFill>
                  <a:srgbClr val="873624">
                    <a:lumMod val="75000"/>
                  </a:srgbClr>
                </a:solidFill>
                <a:latin typeface="Arial"/>
              </a:rPr>
              <a:t>оборана</a:t>
            </a:r>
            <a:endParaRPr lang="ru-RU" sz="1600" dirty="0">
              <a:solidFill>
                <a:srgbClr val="873624">
                  <a:lumMod val="75000"/>
                </a:srgbClr>
              </a:solidFill>
              <a:latin typeface="Arial"/>
            </a:endParaRPr>
          </a:p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173,3</a:t>
            </a:r>
            <a:endParaRPr lang="ru-RU" sz="1600" dirty="0">
              <a:solidFill>
                <a:srgbClr val="873624">
                  <a:lumMod val="75000"/>
                </a:srgbClr>
              </a:solidFill>
              <a:latin typeface="Arial"/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1066516" y="4653136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Физическая культура и спорт</a:t>
            </a:r>
          </a:p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5,0</a:t>
            </a:r>
            <a:endParaRPr lang="ru-RU" sz="1600" dirty="0">
              <a:solidFill>
                <a:srgbClr val="873624">
                  <a:lumMod val="75000"/>
                </a:srgbClr>
              </a:solidFill>
              <a:latin typeface="Arial"/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6876256" y="2755776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Защита населения и территории от ЧС</a:t>
            </a:r>
          </a:p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35,0 тыс. рублей</a:t>
            </a:r>
            <a:endParaRPr lang="ru-RU" sz="1600" dirty="0">
              <a:solidFill>
                <a:srgbClr val="873624">
                  <a:lumMod val="75000"/>
                </a:srgbClr>
              </a:solidFill>
              <a:latin typeface="Arial"/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251520" y="2783916"/>
            <a:ext cx="2160240" cy="14371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Обеспечение деятельности муниципальных учреждений культуры</a:t>
            </a:r>
          </a:p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1350,0тыс. рублей</a:t>
            </a:r>
            <a:endParaRPr lang="ru-RU" sz="1600" dirty="0">
              <a:solidFill>
                <a:srgbClr val="873624">
                  <a:lumMod val="75000"/>
                </a:srgbClr>
              </a:solidFill>
              <a:latin typeface="Arial"/>
            </a:endParaRP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1060588" y="980728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Национальная экономика</a:t>
            </a:r>
          </a:p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1511,1 тыс. рублей</a:t>
            </a:r>
            <a:endParaRPr lang="ru-RU" sz="1600" dirty="0">
              <a:solidFill>
                <a:srgbClr val="873624">
                  <a:lumMod val="75000"/>
                </a:srgbClr>
              </a:solidFill>
              <a:latin typeface="Arial"/>
            </a:endParaRP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6028928" y="980728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Резервный фонд Администрации Ковалевского сельского поселения</a:t>
            </a:r>
          </a:p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10,0 тыс. рублей</a:t>
            </a: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3566132" y="692696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Жилищно-коммунальное хозяйство</a:t>
            </a:r>
          </a:p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Благоустройство</a:t>
            </a:r>
          </a:p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1830,2</a:t>
            </a: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3566132" y="4869160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Содержание аппарата управления</a:t>
            </a:r>
          </a:p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3881,0 тыс. рублей</a:t>
            </a:r>
            <a:endParaRPr lang="ru-RU" sz="1600" dirty="0">
              <a:solidFill>
                <a:srgbClr val="873624">
                  <a:lumMod val="75000"/>
                </a:srgbClr>
              </a:solidFill>
              <a:latin typeface="Arial"/>
            </a:endParaRPr>
          </a:p>
        </p:txBody>
      </p:sp>
      <p:cxnSp>
        <p:nvCxnSpPr>
          <p:cNvPr id="20" name="Прямая со стрелкой 19"/>
          <p:cNvCxnSpPr>
            <a:stCxn id="5" idx="0"/>
            <a:endCxn id="13" idx="2"/>
          </p:cNvCxnSpPr>
          <p:nvPr/>
        </p:nvCxnSpPr>
        <p:spPr>
          <a:xfrm flipV="1">
            <a:off x="4644008" y="2060848"/>
            <a:ext cx="2244" cy="723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5724128" y="2348880"/>
            <a:ext cx="304800" cy="4068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 flipV="1">
            <a:off x="3220828" y="2348880"/>
            <a:ext cx="343060" cy="4068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5" idx="3"/>
          </p:cNvCxnSpPr>
          <p:nvPr/>
        </p:nvCxnSpPr>
        <p:spPr>
          <a:xfrm flipV="1">
            <a:off x="5724128" y="3439852"/>
            <a:ext cx="1080120" cy="28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5" idx="1"/>
          </p:cNvCxnSpPr>
          <p:nvPr/>
        </p:nvCxnSpPr>
        <p:spPr>
          <a:xfrm flipH="1" flipV="1">
            <a:off x="2411760" y="3453922"/>
            <a:ext cx="1152128" cy="140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5" idx="2"/>
          </p:cNvCxnSpPr>
          <p:nvPr/>
        </p:nvCxnSpPr>
        <p:spPr>
          <a:xfrm>
            <a:off x="4644008" y="4152068"/>
            <a:ext cx="0" cy="645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5726372" y="4152068"/>
            <a:ext cx="429804" cy="429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3059832" y="4152068"/>
            <a:ext cx="504056" cy="429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52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070" y="-99392"/>
            <a:ext cx="9326631" cy="6994973"/>
          </a:xfrm>
        </p:spPr>
      </p:pic>
    </p:spTree>
    <p:extLst>
      <p:ext uri="{BB962C8B-B14F-4D97-AF65-F5344CB8AC3E}">
        <p14:creationId xmlns:p14="http://schemas.microsoft.com/office/powerpoint/2010/main" val="247150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3983"/>
            <a:ext cx="9487236" cy="6953409"/>
          </a:xfrm>
          <a:prstGeom prst="rect">
            <a:avLst/>
          </a:prstGeom>
          <a:ln>
            <a:solidFill>
              <a:schemeClr val="bg2"/>
            </a:solidFill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8564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51216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Constantia"/>
                <a:ea typeface="Constantia"/>
                <a:cs typeface="Times New Roman"/>
              </a:rPr>
              <a:t>Основа формирования бюджета </a:t>
            </a:r>
            <a:r>
              <a:rPr lang="ru-RU" sz="2000" b="1" dirty="0" smtClean="0">
                <a:latin typeface="Constantia"/>
                <a:ea typeface="Constantia"/>
                <a:cs typeface="Times New Roman"/>
              </a:rPr>
              <a:t/>
            </a:r>
            <a:br>
              <a:rPr lang="ru-RU" sz="2000" b="1" dirty="0" smtClean="0">
                <a:latin typeface="Constantia"/>
                <a:ea typeface="Constantia"/>
                <a:cs typeface="Times New Roman"/>
              </a:rPr>
            </a:br>
            <a:r>
              <a:rPr lang="ru-RU" sz="2000" b="1" dirty="0" smtClean="0">
                <a:latin typeface="Constantia"/>
                <a:ea typeface="Constantia"/>
                <a:cs typeface="Times New Roman"/>
              </a:rPr>
              <a:t>Ковалевского </a:t>
            </a:r>
            <a:r>
              <a:rPr lang="ru-RU" sz="2000" b="1" dirty="0">
                <a:latin typeface="Constantia"/>
                <a:ea typeface="Constantia"/>
                <a:cs typeface="Times New Roman"/>
              </a:rPr>
              <a:t>сельского поселения </a:t>
            </a:r>
            <a:r>
              <a:rPr lang="ru-RU" sz="2000" b="1" dirty="0" smtClean="0">
                <a:latin typeface="Constantia"/>
                <a:ea typeface="Constantia"/>
                <a:cs typeface="Times New Roman"/>
              </a:rPr>
              <a:t/>
            </a:r>
            <a:br>
              <a:rPr lang="ru-RU" sz="2000" b="1" dirty="0" smtClean="0">
                <a:latin typeface="Constantia"/>
                <a:ea typeface="Constantia"/>
                <a:cs typeface="Times New Roman"/>
              </a:rPr>
            </a:br>
            <a:r>
              <a:rPr lang="ru-RU" sz="2000" b="1" dirty="0" smtClean="0">
                <a:latin typeface="Constantia"/>
                <a:ea typeface="Constantia"/>
                <a:cs typeface="Times New Roman"/>
              </a:rPr>
              <a:t>на </a:t>
            </a:r>
            <a:r>
              <a:rPr lang="ru-RU" sz="2000" b="1" dirty="0">
                <a:latin typeface="Constantia"/>
                <a:ea typeface="Constantia"/>
                <a:cs typeface="Times New Roman"/>
              </a:rPr>
              <a:t>2017 год </a:t>
            </a:r>
            <a:r>
              <a:rPr lang="ru-RU" sz="2000" b="1" dirty="0" smtClean="0">
                <a:latin typeface="Constantia"/>
                <a:ea typeface="Constantia"/>
                <a:cs typeface="Times New Roman"/>
              </a:rPr>
              <a:t>и </a:t>
            </a:r>
            <a:r>
              <a:rPr lang="ru-RU" sz="2000" b="1" dirty="0">
                <a:latin typeface="Constantia"/>
                <a:ea typeface="Constantia"/>
                <a:cs typeface="Times New Roman"/>
              </a:rPr>
              <a:t>плановый период 2018 и 2019 </a:t>
            </a:r>
            <a:r>
              <a:rPr lang="ru-RU" sz="2000" b="1" dirty="0" smtClean="0">
                <a:latin typeface="Constantia"/>
                <a:ea typeface="Constantia"/>
                <a:cs typeface="Times New Roman"/>
              </a:rPr>
              <a:t>годов: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rgbClr val="000000"/>
                </a:solidFill>
                <a:latin typeface="Constantia"/>
                <a:ea typeface="Constantia"/>
              </a:rPr>
              <a:t>Прогноз социально-экономического развития Ковалевского сельского поселения на 2017-2018 годы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(</a:t>
            </a:r>
            <a:r>
              <a:rPr lang="ru-RU" sz="1800" b="1" dirty="0">
                <a:latin typeface="Constantia"/>
                <a:ea typeface="Constantia"/>
                <a:cs typeface="Times New Roman"/>
              </a:rPr>
              <a:t>Постановление  Администрации Ковалевского сельского поселения </a:t>
            </a:r>
            <a:r>
              <a:rPr lang="ru-RU" sz="1800" b="1" dirty="0" err="1">
                <a:latin typeface="Constantia"/>
                <a:ea typeface="Constantia"/>
                <a:cs typeface="Times New Roman"/>
              </a:rPr>
              <a:t>Красносулинского</a:t>
            </a:r>
            <a:r>
              <a:rPr lang="ru-RU" sz="1800" b="1" dirty="0">
                <a:latin typeface="Constantia"/>
                <a:ea typeface="Constantia"/>
                <a:cs typeface="Times New Roman"/>
              </a:rPr>
              <a:t> района от 31.08.2016 № 111/1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)</a:t>
            </a:r>
          </a:p>
          <a:p>
            <a:pPr>
              <a:spcAft>
                <a:spcPts val="0"/>
              </a:spcAft>
            </a:pPr>
            <a:r>
              <a:rPr lang="ru-RU" sz="1800" b="1" dirty="0">
                <a:latin typeface="Constantia"/>
                <a:ea typeface="Constantia"/>
                <a:cs typeface="Times New Roman"/>
              </a:rPr>
              <a:t>Основные направления бюджетной и налоговой политики Ковалевского сельского поселения на 2017-2019 годы (Постановление Администрации Ковалевского сельского поселения от 10.11.2016 №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147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latin typeface="Constantia"/>
                <a:ea typeface="Constantia"/>
                <a:cs typeface="Times New Roman"/>
              </a:rPr>
              <a:t>Муниципальные программы Ковалевского сельского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поселения(проекты изменений в них)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latin typeface="Constantia"/>
                <a:ea typeface="Constantia"/>
                <a:cs typeface="Times New Roman"/>
              </a:rPr>
              <a:t>Решение Собрания депутатов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Ковалевского </a:t>
            </a:r>
            <a:r>
              <a:rPr lang="ru-RU" sz="1800" b="1" dirty="0">
                <a:latin typeface="Constantia"/>
                <a:ea typeface="Constantia"/>
                <a:cs typeface="Times New Roman"/>
              </a:rPr>
              <a:t>сельского поселения «О бюджете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Ковалевского </a:t>
            </a:r>
            <a:r>
              <a:rPr lang="ru-RU" sz="1800" b="1" dirty="0">
                <a:latin typeface="Constantia"/>
                <a:ea typeface="Constantia"/>
                <a:cs typeface="Times New Roman"/>
              </a:rPr>
              <a:t>сельского поселения </a:t>
            </a:r>
            <a:r>
              <a:rPr lang="ru-RU" sz="1800" b="1" dirty="0" err="1">
                <a:latin typeface="Constantia"/>
                <a:ea typeface="Constantia"/>
                <a:cs typeface="Times New Roman"/>
              </a:rPr>
              <a:t>Красносулинского</a:t>
            </a:r>
            <a:r>
              <a:rPr lang="ru-RU" sz="1800" b="1" dirty="0">
                <a:latin typeface="Constantia"/>
                <a:ea typeface="Constantia"/>
                <a:cs typeface="Times New Roman"/>
              </a:rPr>
              <a:t> района на 2017 год и на плановый период 2018 и 2019 годов»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200" dirty="0">
              <a:latin typeface="Constantia"/>
              <a:ea typeface="Constantia"/>
              <a:cs typeface="Times New Roman"/>
            </a:endParaRPr>
          </a:p>
          <a:p>
            <a:pPr>
              <a:spcAft>
                <a:spcPts val="0"/>
              </a:spcAft>
            </a:pPr>
            <a:endParaRPr lang="ru-RU" sz="1800" dirty="0">
              <a:latin typeface="Constantia"/>
              <a:ea typeface="Constantia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968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r>
              <a:rPr lang="ru-RU" sz="1800" b="1" dirty="0">
                <a:effectLst/>
              </a:rPr>
              <a:t>Бюджет на 2017 год и на плановый период 2018 и 2019 годов направлен на решение следующих ключевых задач: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628489"/>
              </p:ext>
            </p:extLst>
          </p:nvPr>
        </p:nvGraphicFramePr>
        <p:xfrm>
          <a:off x="304800" y="1124745"/>
          <a:ext cx="8588375" cy="5544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33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cap="none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параметры решения «О бюджете </a:t>
            </a:r>
            <a:r>
              <a:rPr lang="ru-RU" sz="2000" cap="none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Ковалевского </a:t>
            </a:r>
            <a:r>
              <a:rPr lang="ru-RU" sz="2000" cap="none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2000" cap="none" dirty="0" err="1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Красносулинского</a:t>
            </a:r>
            <a:r>
              <a:rPr lang="ru-RU" sz="2000" cap="none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района на 2017 год и на плановый период 2018 и 2019 годов»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7706285"/>
              </p:ext>
            </p:extLst>
          </p:nvPr>
        </p:nvGraphicFramePr>
        <p:xfrm>
          <a:off x="251520" y="1052736"/>
          <a:ext cx="8712968" cy="563241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42610"/>
                <a:gridCol w="1262920"/>
                <a:gridCol w="982903"/>
                <a:gridCol w="1008112"/>
                <a:gridCol w="816879"/>
                <a:gridCol w="1135324"/>
                <a:gridCol w="935791"/>
                <a:gridCol w="928429"/>
              </a:tblGrid>
              <a:tr h="5760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</a:rPr>
                        <a:t>Показатель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(первоначально утвержденный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)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</a:tr>
              <a:tr h="1149304">
                <a:tc v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собрания депутатов Ковалевского сельского поселения от 28.12.2015 №112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2016, (%)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2017, (%)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2018, (%)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</a:tr>
              <a:tr h="39675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8443,5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8795,6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5891,6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5897,0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345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75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3340,7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1568,4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1431,9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1474,0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75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5102,8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7227,2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4459,7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4423,0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75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Расходы, всего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8443,5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8795,6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5981,6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5897,0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75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Дефицит(-), профицит (+),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6243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Источники финансирования дефицита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942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073" y="260648"/>
            <a:ext cx="8686800" cy="72008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effectLst/>
              </a:rPr>
              <a:t>Основные параметры бюджета Ковалевского сельского поселения на 2017 год</a:t>
            </a:r>
            <a:endParaRPr lang="ru-RU" sz="18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57722734"/>
              </p:ext>
            </p:extLst>
          </p:nvPr>
        </p:nvGraphicFramePr>
        <p:xfrm>
          <a:off x="304800" y="1268413"/>
          <a:ext cx="4191000" cy="483116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91000"/>
              </a:tblGrid>
              <a:tr h="79243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Доходы бюджета:</a:t>
                      </a:r>
                    </a:p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8795,6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onstantia"/>
                        </a:rPr>
                        <a:t>Налог на доходы физических лиц</a:t>
                      </a:r>
                      <a:endParaRPr lang="ru-RU" sz="16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Constanti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onstantia"/>
                        </a:rPr>
                        <a:t> 337,7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6644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Налоги на совокупный доход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187,4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Налог на имущество</a:t>
                      </a:r>
                      <a:endParaRPr lang="ru-RU" sz="1400" dirty="0" smtClean="0">
                        <a:effectLst/>
                        <a:latin typeface="+mj-lt"/>
                        <a:ea typeface="Constantia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983,5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Финансовая помощь из областного бюджета</a:t>
                      </a:r>
                      <a:endParaRPr lang="ru-RU" sz="1400" dirty="0" smtClean="0">
                        <a:effectLst/>
                        <a:latin typeface="+mj-lt"/>
                        <a:ea typeface="Constantia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5542,6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Иные доходы</a:t>
                      </a:r>
                      <a:endParaRPr lang="ru-RU" sz="1400" dirty="0" smtClean="0">
                        <a:effectLst/>
                        <a:latin typeface="+mj-lt"/>
                        <a:ea typeface="Constantia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1744,4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92018099"/>
              </p:ext>
            </p:extLst>
          </p:nvPr>
        </p:nvGraphicFramePr>
        <p:xfrm>
          <a:off x="4648200" y="1268413"/>
          <a:ext cx="4343400" cy="55219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43400"/>
              </a:tblGrid>
              <a:tr h="7204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Расходы бюджета</a:t>
                      </a:r>
                      <a:endParaRPr lang="ru-RU" sz="14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8795,6</a:t>
                      </a:r>
                      <a:endParaRPr lang="ru-RU" b="0" dirty="0">
                        <a:effectLst/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Национальная экономика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1511,1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Национальная безопасность и правоохранительная деятельность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35,0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Физическая культура и спорт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5,0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Культура и кинематография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1350,0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Жилищно-коммунальное хозяйство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1591,8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Национальная оборона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173,3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Иные расходы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4134,4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69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доходов бюджета поселения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5910146"/>
              </p:ext>
            </p:extLst>
          </p:nvPr>
        </p:nvGraphicFramePr>
        <p:xfrm>
          <a:off x="304800" y="1340768"/>
          <a:ext cx="8686800" cy="4968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700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8488664"/>
              </p:ext>
            </p:extLst>
          </p:nvPr>
        </p:nvGraphicFramePr>
        <p:xfrm>
          <a:off x="304800" y="260648"/>
          <a:ext cx="8686800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1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308</TotalTime>
  <Words>536</Words>
  <Application>Microsoft Office PowerPoint</Application>
  <PresentationFormat>Экран (4:3)</PresentationFormat>
  <Paragraphs>171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Презентация PowerPoint</vt:lpstr>
      <vt:lpstr>Презентация PowerPoint</vt:lpstr>
      <vt:lpstr>Презентация PowerPoint</vt:lpstr>
      <vt:lpstr>Основа формирования бюджета  Ковалевского сельского поселения  на 2017 год и плановый период 2018 и 2019 годов:</vt:lpstr>
      <vt:lpstr>Бюджет на 2017 год и на плановый период 2018 и 2019 годов направлен на решение следующих ключевых задач:</vt:lpstr>
      <vt:lpstr>Основные параметры решения «О бюджете Ковалевского сельского поселения Красносулинского района на 2017 год и на плановый период 2018 и 2019 годов»</vt:lpstr>
      <vt:lpstr>Основные параметры бюджета Ковалевского сельского поселения на 2017 год</vt:lpstr>
      <vt:lpstr>Динамика доходов бюджета поселения </vt:lpstr>
      <vt:lpstr>Презентация PowerPoint</vt:lpstr>
      <vt:lpstr>Основные показатели прогноза социально-экономического развития Ковалевского сельского поселения на 2017-2019 годы </vt:lpstr>
      <vt:lpstr>Презентация PowerPoint</vt:lpstr>
      <vt:lpstr>Расходы бюджета Ковалевского сельского поселения, формируемые в рамках муниципальных программ Ковалевского сельского поселения, и непрограммные расходы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Администрация Ковалевского сельского поселения  </dc:title>
  <dc:creator>1</dc:creator>
  <cp:lastModifiedBy>1</cp:lastModifiedBy>
  <cp:revision>29</cp:revision>
  <dcterms:created xsi:type="dcterms:W3CDTF">2017-02-28T06:13:23Z</dcterms:created>
  <dcterms:modified xsi:type="dcterms:W3CDTF">2017-02-28T11:42:35Z</dcterms:modified>
</cp:coreProperties>
</file>