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notesMasterIdLst>
    <p:notesMasterId r:id="rId24"/>
  </p:notesMasterIdLst>
  <p:sldIdLst>
    <p:sldId id="285" r:id="rId2"/>
    <p:sldId id="258" r:id="rId3"/>
    <p:sldId id="269" r:id="rId4"/>
    <p:sldId id="257" r:id="rId5"/>
    <p:sldId id="259" r:id="rId6"/>
    <p:sldId id="260" r:id="rId7"/>
    <p:sldId id="261" r:id="rId8"/>
    <p:sldId id="262" r:id="rId9"/>
    <p:sldId id="272" r:id="rId10"/>
    <p:sldId id="263" r:id="rId11"/>
    <p:sldId id="273" r:id="rId12"/>
    <p:sldId id="274" r:id="rId13"/>
    <p:sldId id="275" r:id="rId14"/>
    <p:sldId id="276" r:id="rId15"/>
    <p:sldId id="277" r:id="rId16"/>
    <p:sldId id="266" r:id="rId17"/>
    <p:sldId id="280" r:id="rId18"/>
    <p:sldId id="281" r:id="rId19"/>
    <p:sldId id="267" r:id="rId20"/>
    <p:sldId id="282" r:id="rId21"/>
    <p:sldId id="283" r:id="rId22"/>
    <p:sldId id="284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05" autoAdjust="0"/>
  </p:normalViewPr>
  <p:slideViewPr>
    <p:cSldViewPr>
      <p:cViewPr>
        <p:scale>
          <a:sx n="73" d="100"/>
          <a:sy n="73" d="100"/>
        </p:scale>
        <p:origin x="-1074" y="-7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бюджета всего</c:v>
                </c:pt>
              </c:strCache>
            </c:strRef>
          </c:tx>
          <c:invertIfNegative val="0"/>
          <c:cat>
            <c:numRef>
              <c:f>Лист1!$A$2:$A$6</c:f>
              <c:numCache>
                <c:formatCode>General</c:formatCode>
                <c:ptCount val="5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  <c:pt idx="3">
                  <c:v>2024</c:v>
                </c:pt>
                <c:pt idx="4">
                  <c:v>2025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15042.19</c:v>
                </c:pt>
                <c:pt idx="1">
                  <c:v>36302.699999999997</c:v>
                </c:pt>
                <c:pt idx="2">
                  <c:v>46499.9</c:v>
                </c:pt>
                <c:pt idx="3">
                  <c:v>10440.200000000001</c:v>
                </c:pt>
                <c:pt idx="4">
                  <c:v>10419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7512448"/>
        <c:axId val="7513984"/>
        <c:axId val="0"/>
      </c:bar3DChart>
      <c:catAx>
        <c:axId val="7512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513984"/>
        <c:crosses val="autoZero"/>
        <c:auto val="1"/>
        <c:lblAlgn val="ctr"/>
        <c:lblOffset val="100"/>
        <c:noMultiLvlLbl val="0"/>
      </c:catAx>
      <c:valAx>
        <c:axId val="75139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5124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тыс.рублей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факт 2022 года</c:v>
                </c:pt>
                <c:pt idx="1">
                  <c:v>план 2023 года</c:v>
                </c:pt>
                <c:pt idx="2">
                  <c:v>план 2024 года</c:v>
                </c:pt>
                <c:pt idx="3">
                  <c:v>план 2025 года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 formatCode="0.0">
                  <c:v>2177.6</c:v>
                </c:pt>
                <c:pt idx="1">
                  <c:v>3575.9</c:v>
                </c:pt>
                <c:pt idx="2" formatCode="0.0">
                  <c:v>3664.4</c:v>
                </c:pt>
                <c:pt idx="3">
                  <c:v>3811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40048128"/>
        <c:axId val="40049664"/>
        <c:axId val="0"/>
      </c:bar3DChart>
      <c:catAx>
        <c:axId val="40048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0049664"/>
        <c:crosses val="autoZero"/>
        <c:auto val="1"/>
        <c:lblAlgn val="ctr"/>
        <c:lblOffset val="100"/>
        <c:noMultiLvlLbl val="0"/>
      </c:catAx>
      <c:valAx>
        <c:axId val="40049664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400481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203781394829731"/>
          <c:y val="0.50925245218636961"/>
          <c:w val="0.19816436070604004"/>
          <c:h val="7.4530180117078224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1977421218609614E-2"/>
          <c:y val="0.18786140164320367"/>
          <c:w val="0.5435429874885116"/>
          <c:h val="0.7277612893100061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Налог на доходы физических лиц - 1595,0</c:v>
                </c:pt>
                <c:pt idx="1">
                  <c:v>Налоги на совокупный доход - 0,0</c:v>
                </c:pt>
                <c:pt idx="2">
                  <c:v>Налог на имущество - 1980,1,0</c:v>
                </c:pt>
                <c:pt idx="3">
                  <c:v>Неналоговые доходы - 0,8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1595</c:v>
                </c:pt>
                <c:pt idx="1">
                  <c:v>0</c:v>
                </c:pt>
                <c:pt idx="2">
                  <c:v>1980.1</c:v>
                </c:pt>
                <c:pt idx="3">
                  <c:v>0.8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тыс.рублей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Налог на доходы физических лиц - 1595,0</c:v>
                </c:pt>
                <c:pt idx="1">
                  <c:v>Налоги на совокупный доход - 0,0</c:v>
                </c:pt>
                <c:pt idx="2">
                  <c:v>Налог на имущество - 1980,1,0</c:v>
                </c:pt>
                <c:pt idx="3">
                  <c:v>Неналоговые доходы - 0,8</c:v>
                </c:pt>
              </c:strCache>
            </c:strRef>
          </c:cat>
          <c:val>
            <c:numRef>
              <c:f>Лист1!$C$2:$C$5</c:f>
              <c:numCache>
                <c:formatCode>0.00%</c:formatCode>
                <c:ptCount val="4"/>
                <c:pt idx="0">
                  <c:v>3.4301149034729105E-2</c:v>
                </c:pt>
                <c:pt idx="1">
                  <c:v>0</c:v>
                </c:pt>
                <c:pt idx="2">
                  <c:v>4.2582887275026397E-2</c:v>
                </c:pt>
                <c:pt idx="3">
                  <c:v>1.720433807384532E-5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3920040297993"/>
          <c:y val="7.5522361175441324E-2"/>
          <c:w val="0.32932431556645758"/>
          <c:h val="0.7865633977177138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рублей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468013468013467E-2"/>
                  <c:y val="-0.288770474546296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3468013468013467E-2"/>
                  <c:y val="-0.4064173228346456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1784511784511847E-2"/>
                  <c:y val="-0.3850267379679144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6835016835016835E-2"/>
                  <c:y val="-0.374331550802139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0101010101010102E-2"/>
                  <c:y val="-0.304813044759779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  <c:pt idx="3">
                  <c:v>2025 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 formatCode="0.0">
                  <c:v>704.2</c:v>
                </c:pt>
                <c:pt idx="1">
                  <c:v>1595</c:v>
                </c:pt>
                <c:pt idx="2">
                  <c:v>1658.8</c:v>
                </c:pt>
                <c:pt idx="3" formatCode="0.0">
                  <c:v>1725.2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0091008"/>
        <c:axId val="40133760"/>
        <c:axId val="0"/>
      </c:bar3DChart>
      <c:catAx>
        <c:axId val="40091008"/>
        <c:scaling>
          <c:orientation val="minMax"/>
        </c:scaling>
        <c:delete val="0"/>
        <c:axPos val="b"/>
        <c:majorTickMark val="out"/>
        <c:minorTickMark val="none"/>
        <c:tickLblPos val="nextTo"/>
        <c:crossAx val="40133760"/>
        <c:crosses val="autoZero"/>
        <c:auto val="1"/>
        <c:lblAlgn val="ctr"/>
        <c:lblOffset val="100"/>
        <c:noMultiLvlLbl val="0"/>
      </c:catAx>
      <c:valAx>
        <c:axId val="40133760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4009100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/>
              <a:t>Структура </a:t>
            </a:r>
            <a:r>
              <a:rPr lang="ru-RU" dirty="0" smtClean="0"/>
              <a:t>расходов </a:t>
            </a:r>
            <a:r>
              <a:rPr lang="ru-RU" dirty="0"/>
              <a:t>бюджета Ковалевского сельского поселения в </a:t>
            </a:r>
            <a:r>
              <a:rPr lang="ru-RU" dirty="0" smtClean="0"/>
              <a:t>2023</a:t>
            </a:r>
            <a:r>
              <a:rPr lang="ru-RU" baseline="0" dirty="0" smtClean="0"/>
              <a:t> </a:t>
            </a:r>
            <a:r>
              <a:rPr lang="ru-RU" dirty="0" smtClean="0"/>
              <a:t>г</a:t>
            </a:r>
            <a:endParaRPr lang="ru-RU" dirty="0"/>
          </a:p>
        </c:rich>
      </c:tx>
      <c:layout>
        <c:manualLayout>
          <c:xMode val="edge"/>
          <c:yMode val="edge"/>
          <c:x val="0.12497076023391814"/>
          <c:y val="4.4092323075213866E-2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собственных доходов бюджета Ковалевского сельского поселения в 2017 г</c:v>
                </c:pt>
              </c:strCache>
            </c:strRef>
          </c:tx>
          <c:dLbls>
            <c:dLbl>
              <c:idx val="3"/>
              <c:layout>
                <c:manualLayout>
                  <c:x val="4.0124269005847951E-2"/>
                  <c:y val="4.21122716162850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вопросы-3811,30 тыс.руб.</c:v>
                </c:pt>
                <c:pt idx="1">
                  <c:v>Национальная безопасность и правоохранительная деятельность-0,0 тыс. рублей</c:v>
                </c:pt>
                <c:pt idx="2">
                  <c:v>Жилищно-коммунальное хозяйство-536,0тыс.руб</c:v>
                </c:pt>
                <c:pt idx="3">
                  <c:v>Образование-0,0 тыс.руб</c:v>
                </c:pt>
                <c:pt idx="4">
                  <c:v>Культура, кинематография-37243,8 тыс.руб</c:v>
                </c:pt>
                <c:pt idx="5">
                  <c:v>Физическая культура и спорт-0,0 тыс.руб</c:v>
                </c:pt>
                <c:pt idx="6">
                  <c:v>Национальная оборона -252,8 тыс.рублей</c:v>
                </c:pt>
              </c:strCache>
            </c:strRef>
          </c:cat>
          <c:val>
            <c:numRef>
              <c:f>Лист1!$B$2:$B$8</c:f>
              <c:numCache>
                <c:formatCode>0%</c:formatCode>
                <c:ptCount val="7"/>
                <c:pt idx="0" formatCode="0.00%">
                  <c:v>8.9099999999999999E-2</c:v>
                </c:pt>
                <c:pt idx="1">
                  <c:v>2.2000000000000001E-3</c:v>
                </c:pt>
                <c:pt idx="2" formatCode="0.00%">
                  <c:v>1.2500000000000001E-2</c:v>
                </c:pt>
                <c:pt idx="3" formatCode="0.00%">
                  <c:v>0</c:v>
                </c:pt>
                <c:pt idx="4" formatCode="0.00%">
                  <c:v>0.87080000000000002</c:v>
                </c:pt>
                <c:pt idx="5" formatCode="0.00%">
                  <c:v>0</c:v>
                </c:pt>
                <c:pt idx="6" formatCode="0.00%">
                  <c:v>5.8999999999999999E-3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1257309941520466"/>
          <c:y val="0.14671633707365847"/>
          <c:w val="0.33771929824561403"/>
          <c:h val="0.79779665555262902"/>
        </c:manualLayout>
      </c:layout>
      <c:overlay val="0"/>
      <c:txPr>
        <a:bodyPr/>
        <a:lstStyle/>
        <a:p>
          <a:pPr>
            <a:defRPr sz="1200" kern="3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04867927233256"/>
          <c:y val="2.623817088316887E-2"/>
          <c:w val="0.52808703131960122"/>
          <c:h val="0.8063604458542749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 бюджета Ковалевского сельского поселения, формируемые в рамках муниципальных программ Красносулинского района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9.1225496017683858E-3"/>
                  <c:y val="-3.6853284958387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4326798938049028E-2"/>
                  <c:y val="-3.94856624554154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7.6605472955112268E-3"/>
                  <c:y val="-3.38735165412798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2022 год проект</c:v>
                </c:pt>
                <c:pt idx="1">
                  <c:v>2023 год проект </c:v>
                </c:pt>
                <c:pt idx="2">
                  <c:v>2024 год проект</c:v>
                </c:pt>
                <c:pt idx="3">
                  <c:v>2025 год проект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35402.699999999997</c:v>
                </c:pt>
                <c:pt idx="1">
                  <c:v>46143.199999999997</c:v>
                </c:pt>
                <c:pt idx="2">
                  <c:v>9869.7000000000007</c:v>
                </c:pt>
                <c:pt idx="3">
                  <c:v>9586.1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непрограмные расходы бюджета Ковалевского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3449348539817444E-2"/>
                  <c:y val="-2.89561524673045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1928923606189354E-2"/>
                  <c:y val="-3.94856624554154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1285949070792901E-2"/>
                  <c:y val="-2.10590199762215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6490198407073543E-2"/>
                  <c:y val="-3.15885299643323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2022 год проект</c:v>
                </c:pt>
                <c:pt idx="1">
                  <c:v>2023 год проект </c:v>
                </c:pt>
                <c:pt idx="2">
                  <c:v>2024 год проект</c:v>
                </c:pt>
                <c:pt idx="3">
                  <c:v>2025 год проект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945</c:v>
                </c:pt>
                <c:pt idx="1">
                  <c:v>356.7</c:v>
                </c:pt>
                <c:pt idx="2">
                  <c:v>570.5</c:v>
                </c:pt>
                <c:pt idx="3">
                  <c:v>832.9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5661184"/>
        <c:axId val="105662720"/>
        <c:axId val="0"/>
      </c:bar3DChart>
      <c:catAx>
        <c:axId val="105661184"/>
        <c:scaling>
          <c:orientation val="minMax"/>
        </c:scaling>
        <c:delete val="0"/>
        <c:axPos val="b"/>
        <c:majorTickMark val="out"/>
        <c:minorTickMark val="none"/>
        <c:tickLblPos val="nextTo"/>
        <c:crossAx val="105662720"/>
        <c:crosses val="autoZero"/>
        <c:auto val="1"/>
        <c:lblAlgn val="ctr"/>
        <c:lblOffset val="100"/>
        <c:noMultiLvlLbl val="0"/>
      </c:catAx>
      <c:valAx>
        <c:axId val="1056627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56611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108640666840746"/>
          <c:y val="0.13177059928664642"/>
          <c:w val="0.33566233506904442"/>
          <c:h val="0.8628129212840364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5277048702245553E-2"/>
          <c:y val="9.517960990170346E-2"/>
          <c:w val="0.66330695405498552"/>
          <c:h val="0.8031048324841747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факт 2022 г</c:v>
                </c:pt>
                <c:pt idx="1">
                  <c:v>план 2023 г</c:v>
                </c:pt>
                <c:pt idx="2">
                  <c:v>план 2024 г</c:v>
                </c:pt>
                <c:pt idx="3">
                  <c:v>план 2025 г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25743.8</c:v>
                </c:pt>
                <c:pt idx="1">
                  <c:v>37690.699999999997</c:v>
                </c:pt>
                <c:pt idx="2">
                  <c:v>1762</c:v>
                </c:pt>
                <c:pt idx="3">
                  <c:v>1882.3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рублей</c:v>
                </c:pt>
              </c:strCache>
            </c:strRef>
          </c:tx>
          <c:explosion val="25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факт 2022 г</c:v>
                </c:pt>
                <c:pt idx="1">
                  <c:v>план 2023 г</c:v>
                </c:pt>
                <c:pt idx="2">
                  <c:v>план 2024 г</c:v>
                </c:pt>
                <c:pt idx="3">
                  <c:v>план 2025 г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2003</c:v>
                </c:pt>
                <c:pt idx="1">
                  <c:v>1245.9000000000001</c:v>
                </c:pt>
                <c:pt idx="2">
                  <c:v>1743.3</c:v>
                </c:pt>
                <c:pt idx="3">
                  <c:v>1131.0999999999999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FCBE5A1-CB6F-4C49-891E-BE28AA70E1AE}" type="doc">
      <dgm:prSet loTypeId="urn:microsoft.com/office/officeart/2005/8/layout/list1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5FBCB80-1B2B-4948-ABBB-D350E7F0C8D5}">
      <dgm:prSet phldrT="[Текст]"/>
      <dgm:spPr/>
      <dgm:t>
        <a:bodyPr/>
        <a:lstStyle/>
        <a:p>
          <a:r>
            <a:rPr lang="ru-RU" dirty="0" smtClean="0"/>
            <a:t> Основные приоритеты бюджетной политики:</a:t>
          </a:r>
          <a:endParaRPr lang="ru-RU" dirty="0"/>
        </a:p>
      </dgm:t>
    </dgm:pt>
    <dgm:pt modelId="{7EC61820-A075-46E5-869F-31259FD2004A}" type="parTrans" cxnId="{89338520-30BD-4BC0-B8EC-03C54054DF87}">
      <dgm:prSet/>
      <dgm:spPr/>
      <dgm:t>
        <a:bodyPr/>
        <a:lstStyle/>
        <a:p>
          <a:endParaRPr lang="ru-RU"/>
        </a:p>
      </dgm:t>
    </dgm:pt>
    <dgm:pt modelId="{5D633CE2-39E1-442B-85CF-D822FB82E22D}" type="sibTrans" cxnId="{89338520-30BD-4BC0-B8EC-03C54054DF87}">
      <dgm:prSet/>
      <dgm:spPr/>
      <dgm:t>
        <a:bodyPr/>
        <a:lstStyle/>
        <a:p>
          <a:endParaRPr lang="ru-RU"/>
        </a:p>
      </dgm:t>
    </dgm:pt>
    <dgm:pt modelId="{419E264B-0B32-44B3-AA0E-77B86A44E89D}">
      <dgm:prSet phldrT="[Текст]"/>
      <dgm:spPr/>
      <dgm:t>
        <a:bodyPr/>
        <a:lstStyle/>
        <a:p>
          <a:r>
            <a:rPr lang="ru-RU" dirty="0" smtClean="0"/>
            <a:t>наполняемость бюджета собственными доходами;</a:t>
          </a:r>
          <a:endParaRPr lang="ru-RU" dirty="0"/>
        </a:p>
      </dgm:t>
    </dgm:pt>
    <dgm:pt modelId="{1F3CBED5-274E-4BF9-A153-253E343F35A5}" type="parTrans" cxnId="{0524FB53-6FAE-4E76-9846-2580A1FDDD9E}">
      <dgm:prSet/>
      <dgm:spPr/>
      <dgm:t>
        <a:bodyPr/>
        <a:lstStyle/>
        <a:p>
          <a:endParaRPr lang="ru-RU"/>
        </a:p>
      </dgm:t>
    </dgm:pt>
    <dgm:pt modelId="{11B371D3-0205-407B-B0F5-B14D94F890AE}" type="sibTrans" cxnId="{0524FB53-6FAE-4E76-9846-2580A1FDDD9E}">
      <dgm:prSet/>
      <dgm:spPr/>
      <dgm:t>
        <a:bodyPr/>
        <a:lstStyle/>
        <a:p>
          <a:endParaRPr lang="ru-RU"/>
        </a:p>
      </dgm:t>
    </dgm:pt>
    <dgm:pt modelId="{4C757ECF-3F38-4455-A71C-6E49F27E722B}">
      <dgm:prSet phldrT="[Текст]"/>
      <dgm:spPr/>
      <dgm:t>
        <a:bodyPr/>
        <a:lstStyle/>
        <a:p>
          <a:r>
            <a:rPr lang="ru-RU" dirty="0" smtClean="0"/>
            <a:t>эффективное управление расходами;</a:t>
          </a:r>
          <a:endParaRPr lang="ru-RU" dirty="0"/>
        </a:p>
      </dgm:t>
    </dgm:pt>
    <dgm:pt modelId="{C6EEC1BD-37BE-467F-8468-313C4F7BAFC7}" type="parTrans" cxnId="{C51B05DA-E763-4B7C-8B71-2E876078BFA4}">
      <dgm:prSet/>
      <dgm:spPr/>
      <dgm:t>
        <a:bodyPr/>
        <a:lstStyle/>
        <a:p>
          <a:endParaRPr lang="ru-RU"/>
        </a:p>
      </dgm:t>
    </dgm:pt>
    <dgm:pt modelId="{341744CE-14D7-4480-BC61-9CAF54672922}" type="sibTrans" cxnId="{C51B05DA-E763-4B7C-8B71-2E876078BFA4}">
      <dgm:prSet/>
      <dgm:spPr/>
      <dgm:t>
        <a:bodyPr/>
        <a:lstStyle/>
        <a:p>
          <a:endParaRPr lang="ru-RU"/>
        </a:p>
      </dgm:t>
    </dgm:pt>
    <dgm:pt modelId="{67B687C2-92A9-4881-B832-A1B541E4CF78}">
      <dgm:prSet/>
      <dgm:spPr/>
      <dgm:t>
        <a:bodyPr/>
        <a:lstStyle/>
        <a:p>
          <a:r>
            <a:rPr lang="ru-RU" dirty="0" smtClean="0"/>
            <a:t>Первоочередные задачи:</a:t>
          </a:r>
          <a:endParaRPr lang="ru-RU" dirty="0"/>
        </a:p>
      </dgm:t>
    </dgm:pt>
    <dgm:pt modelId="{92795AB8-2426-4B38-A270-465488126317}" type="parTrans" cxnId="{4309A3C0-3B19-4063-90CD-0B8FF89E7B30}">
      <dgm:prSet/>
      <dgm:spPr/>
      <dgm:t>
        <a:bodyPr/>
        <a:lstStyle/>
        <a:p>
          <a:endParaRPr lang="ru-RU"/>
        </a:p>
      </dgm:t>
    </dgm:pt>
    <dgm:pt modelId="{CE3F0F80-3B02-4646-86EC-3715377C6D1A}" type="sibTrans" cxnId="{4309A3C0-3B19-4063-90CD-0B8FF89E7B30}">
      <dgm:prSet/>
      <dgm:spPr/>
      <dgm:t>
        <a:bodyPr/>
        <a:lstStyle/>
        <a:p>
          <a:endParaRPr lang="ru-RU"/>
        </a:p>
      </dgm:t>
    </dgm:pt>
    <dgm:pt modelId="{24AD9152-724D-4ADA-8E58-91C3C4A0F577}">
      <dgm:prSet/>
      <dgm:spPr/>
      <dgm:t>
        <a:bodyPr/>
        <a:lstStyle/>
        <a:p>
          <a:r>
            <a:rPr lang="ru-RU" dirty="0" smtClean="0"/>
            <a:t>предсказуемость и устойчивость бюджетной системы</a:t>
          </a:r>
          <a:endParaRPr lang="ru-RU" dirty="0"/>
        </a:p>
      </dgm:t>
    </dgm:pt>
    <dgm:pt modelId="{5BBCFE82-5E7E-40C6-8ED2-D267D5529CCB}" type="parTrans" cxnId="{CFED5F70-2879-48BC-BBE0-0A7111904C24}">
      <dgm:prSet/>
      <dgm:spPr/>
      <dgm:t>
        <a:bodyPr/>
        <a:lstStyle/>
        <a:p>
          <a:endParaRPr lang="ru-RU"/>
        </a:p>
      </dgm:t>
    </dgm:pt>
    <dgm:pt modelId="{D4E570FB-5B10-485B-A42C-CC860026A5A2}" type="sibTrans" cxnId="{CFED5F70-2879-48BC-BBE0-0A7111904C24}">
      <dgm:prSet/>
      <dgm:spPr/>
      <dgm:t>
        <a:bodyPr/>
        <a:lstStyle/>
        <a:p>
          <a:endParaRPr lang="ru-RU"/>
        </a:p>
      </dgm:t>
    </dgm:pt>
    <dgm:pt modelId="{096EE105-79CE-458E-AC6C-A0BEA4B6402E}">
      <dgm:prSet/>
      <dgm:spPr/>
      <dgm:t>
        <a:bodyPr/>
        <a:lstStyle/>
        <a:p>
          <a:r>
            <a:rPr lang="ru-RU" dirty="0" smtClean="0"/>
            <a:t>качественное и эффективное муниципальное управление</a:t>
          </a:r>
        </a:p>
      </dgm:t>
    </dgm:pt>
    <dgm:pt modelId="{14871E82-D6A8-4CEA-B9CB-FAED9EE3FB32}" type="parTrans" cxnId="{7D6989A6-0390-4B97-996C-92EEBF05B3C5}">
      <dgm:prSet/>
      <dgm:spPr/>
      <dgm:t>
        <a:bodyPr/>
        <a:lstStyle/>
        <a:p>
          <a:endParaRPr lang="ru-RU"/>
        </a:p>
      </dgm:t>
    </dgm:pt>
    <dgm:pt modelId="{E3557BC3-99A9-49D1-94BF-ADBE87487912}" type="sibTrans" cxnId="{7D6989A6-0390-4B97-996C-92EEBF05B3C5}">
      <dgm:prSet/>
      <dgm:spPr/>
      <dgm:t>
        <a:bodyPr/>
        <a:lstStyle/>
        <a:p>
          <a:endParaRPr lang="ru-RU"/>
        </a:p>
      </dgm:t>
    </dgm:pt>
    <dgm:pt modelId="{EAAC303C-C6CB-4CA3-BEFA-2A2B9425110F}">
      <dgm:prSet/>
      <dgm:spPr/>
      <dgm:t>
        <a:bodyPr/>
        <a:lstStyle/>
        <a:p>
          <a:r>
            <a:rPr lang="ru-RU" smtClean="0"/>
            <a:t>стабильность налоговых и неналоговых условий</a:t>
          </a:r>
        </a:p>
      </dgm:t>
    </dgm:pt>
    <dgm:pt modelId="{CFE4EAF0-A75D-47BE-B753-A795FFB5BE03}" type="parTrans" cxnId="{D55014A7-84C5-49BA-B8A1-8D722E71E0C7}">
      <dgm:prSet/>
      <dgm:spPr/>
      <dgm:t>
        <a:bodyPr/>
        <a:lstStyle/>
        <a:p>
          <a:endParaRPr lang="ru-RU"/>
        </a:p>
      </dgm:t>
    </dgm:pt>
    <dgm:pt modelId="{03F8831D-6159-40D9-BB9F-034551EC7103}" type="sibTrans" cxnId="{D55014A7-84C5-49BA-B8A1-8D722E71E0C7}">
      <dgm:prSet/>
      <dgm:spPr/>
      <dgm:t>
        <a:bodyPr/>
        <a:lstStyle/>
        <a:p>
          <a:endParaRPr lang="ru-RU"/>
        </a:p>
      </dgm:t>
    </dgm:pt>
    <dgm:pt modelId="{846992E7-03EA-4355-BB85-F907A4E8BE03}">
      <dgm:prSet/>
      <dgm:spPr/>
      <dgm:t>
        <a:bodyPr/>
        <a:lstStyle/>
        <a:p>
          <a:r>
            <a:rPr lang="ru-RU" dirty="0" smtClean="0"/>
            <a:t>инвестирование в человеческий капитал</a:t>
          </a:r>
        </a:p>
      </dgm:t>
    </dgm:pt>
    <dgm:pt modelId="{A630471E-F5C3-4006-83B4-019D4B5F60DC}" type="parTrans" cxnId="{94A302A4-A836-498F-B590-F2CB0F4AA2A3}">
      <dgm:prSet/>
      <dgm:spPr/>
      <dgm:t>
        <a:bodyPr/>
        <a:lstStyle/>
        <a:p>
          <a:endParaRPr lang="ru-RU"/>
        </a:p>
      </dgm:t>
    </dgm:pt>
    <dgm:pt modelId="{0E40C0A1-B089-40CE-B77E-917CF074E708}" type="sibTrans" cxnId="{94A302A4-A836-498F-B590-F2CB0F4AA2A3}">
      <dgm:prSet/>
      <dgm:spPr/>
      <dgm:t>
        <a:bodyPr/>
        <a:lstStyle/>
        <a:p>
          <a:endParaRPr lang="ru-RU"/>
        </a:p>
      </dgm:t>
    </dgm:pt>
    <dgm:pt modelId="{492F22BC-04E6-421C-9A51-FBDB18199D8F}" type="pres">
      <dgm:prSet presAssocID="{3FCBE5A1-CB6F-4C49-891E-BE28AA70E1A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61C5DD4-BC22-4FED-B70C-CC69416646BF}" type="pres">
      <dgm:prSet presAssocID="{25FBCB80-1B2B-4948-ABBB-D350E7F0C8D5}" presName="parentLin" presStyleCnt="0"/>
      <dgm:spPr/>
    </dgm:pt>
    <dgm:pt modelId="{E4032B56-76FA-41B0-9C20-495D0BF5CAB1}" type="pres">
      <dgm:prSet presAssocID="{25FBCB80-1B2B-4948-ABBB-D350E7F0C8D5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AA3419C3-4A48-4E8B-B46E-1686091677B4}" type="pres">
      <dgm:prSet presAssocID="{25FBCB80-1B2B-4948-ABBB-D350E7F0C8D5}" presName="parentText" presStyleLbl="node1" presStyleIdx="0" presStyleCnt="2" custScaleX="107099" custScaleY="89334" custLinFactNeighborX="-62101" custLinFactNeighborY="-3820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C036F3-CF0F-4135-B16C-94786AA61287}" type="pres">
      <dgm:prSet presAssocID="{25FBCB80-1B2B-4948-ABBB-D350E7F0C8D5}" presName="negativeSpace" presStyleCnt="0"/>
      <dgm:spPr/>
    </dgm:pt>
    <dgm:pt modelId="{6C230089-8977-40E0-9B37-D4E3EE096CAF}" type="pres">
      <dgm:prSet presAssocID="{25FBCB80-1B2B-4948-ABBB-D350E7F0C8D5}" presName="childText" presStyleLbl="conFgAcc1" presStyleIdx="0" presStyleCnt="2" custScaleX="92858" custScaleY="135420" custLinFactY="3389" custLinFactNeighborX="2733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0FE201-59A4-4A87-895A-CB3528A92B3C}" type="pres">
      <dgm:prSet presAssocID="{5D633CE2-39E1-442B-85CF-D822FB82E22D}" presName="spaceBetweenRectangles" presStyleCnt="0"/>
      <dgm:spPr/>
    </dgm:pt>
    <dgm:pt modelId="{B5CD8472-581F-408B-8F46-340DA9AE2C11}" type="pres">
      <dgm:prSet presAssocID="{67B687C2-92A9-4881-B832-A1B541E4CF78}" presName="parentLin" presStyleCnt="0"/>
      <dgm:spPr/>
    </dgm:pt>
    <dgm:pt modelId="{A6794DBA-41DD-4510-B1EB-69E579E5AC79}" type="pres">
      <dgm:prSet presAssocID="{67B687C2-92A9-4881-B832-A1B541E4CF78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AE986C5F-46E3-4F9D-94D1-37848C44EF22}" type="pres">
      <dgm:prSet presAssocID="{67B687C2-92A9-4881-B832-A1B541E4CF78}" presName="parentText" presStyleLbl="node1" presStyleIdx="1" presStyleCnt="2" custScaleX="106726" custScaleY="102592" custLinFactNeighborX="-45333" custLinFactNeighborY="2759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8E70B0-F62C-4280-9EAA-5CBE6922E9E2}" type="pres">
      <dgm:prSet presAssocID="{67B687C2-92A9-4881-B832-A1B541E4CF78}" presName="negativeSpace" presStyleCnt="0"/>
      <dgm:spPr/>
    </dgm:pt>
    <dgm:pt modelId="{2516F808-8057-4FE7-8DDC-68DC8626B50D}" type="pres">
      <dgm:prSet presAssocID="{67B687C2-92A9-4881-B832-A1B541E4CF78}" presName="childText" presStyleLbl="conFgAcc1" presStyleIdx="1" presStyleCnt="2" custScaleX="92856" custScaleY="81662" custLinFactY="11178" custLinFactNeighborX="2733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74A624D-A13C-4D38-B36C-E7B82755E7BF}" type="presOf" srcId="{25FBCB80-1B2B-4948-ABBB-D350E7F0C8D5}" destId="{E4032B56-76FA-41B0-9C20-495D0BF5CAB1}" srcOrd="0" destOrd="0" presId="urn:microsoft.com/office/officeart/2005/8/layout/list1"/>
    <dgm:cxn modelId="{7D6989A6-0390-4B97-996C-92EEBF05B3C5}" srcId="{67B687C2-92A9-4881-B832-A1B541E4CF78}" destId="{096EE105-79CE-458E-AC6C-A0BEA4B6402E}" srcOrd="3" destOrd="0" parTransId="{14871E82-D6A8-4CEA-B9CB-FAED9EE3FB32}" sibTransId="{E3557BC3-99A9-49D1-94BF-ADBE87487912}"/>
    <dgm:cxn modelId="{D69D4974-FB48-4DF5-B519-2078E5EFB0A5}" type="presOf" srcId="{67B687C2-92A9-4881-B832-A1B541E4CF78}" destId="{A6794DBA-41DD-4510-B1EB-69E579E5AC79}" srcOrd="0" destOrd="0" presId="urn:microsoft.com/office/officeart/2005/8/layout/list1"/>
    <dgm:cxn modelId="{5F2306CE-5130-41E5-81C4-5399409FE5A7}" type="presOf" srcId="{24AD9152-724D-4ADA-8E58-91C3C4A0F577}" destId="{2516F808-8057-4FE7-8DDC-68DC8626B50D}" srcOrd="0" destOrd="0" presId="urn:microsoft.com/office/officeart/2005/8/layout/list1"/>
    <dgm:cxn modelId="{9B15C838-C936-426D-B025-67D22BA4833B}" type="presOf" srcId="{67B687C2-92A9-4881-B832-A1B541E4CF78}" destId="{AE986C5F-46E3-4F9D-94D1-37848C44EF22}" srcOrd="1" destOrd="0" presId="urn:microsoft.com/office/officeart/2005/8/layout/list1"/>
    <dgm:cxn modelId="{10AECE6C-E44C-4749-8BA8-B8FB2AD09579}" type="presOf" srcId="{846992E7-03EA-4355-BB85-F907A4E8BE03}" destId="{2516F808-8057-4FE7-8DDC-68DC8626B50D}" srcOrd="0" destOrd="1" presId="urn:microsoft.com/office/officeart/2005/8/layout/list1"/>
    <dgm:cxn modelId="{89A43526-3F9C-4609-BAAD-2208208B16AB}" type="presOf" srcId="{4C757ECF-3F38-4455-A71C-6E49F27E722B}" destId="{6C230089-8977-40E0-9B37-D4E3EE096CAF}" srcOrd="0" destOrd="1" presId="urn:microsoft.com/office/officeart/2005/8/layout/list1"/>
    <dgm:cxn modelId="{4309A3C0-3B19-4063-90CD-0B8FF89E7B30}" srcId="{3FCBE5A1-CB6F-4C49-891E-BE28AA70E1AE}" destId="{67B687C2-92A9-4881-B832-A1B541E4CF78}" srcOrd="1" destOrd="0" parTransId="{92795AB8-2426-4B38-A270-465488126317}" sibTransId="{CE3F0F80-3B02-4646-86EC-3715377C6D1A}"/>
    <dgm:cxn modelId="{94A302A4-A836-498F-B590-F2CB0F4AA2A3}" srcId="{67B687C2-92A9-4881-B832-A1B541E4CF78}" destId="{846992E7-03EA-4355-BB85-F907A4E8BE03}" srcOrd="1" destOrd="0" parTransId="{A630471E-F5C3-4006-83B4-019D4B5F60DC}" sibTransId="{0E40C0A1-B089-40CE-B77E-917CF074E708}"/>
    <dgm:cxn modelId="{5EDBFA86-9D47-453B-8D89-B9F6CE7AB86A}" type="presOf" srcId="{096EE105-79CE-458E-AC6C-A0BEA4B6402E}" destId="{2516F808-8057-4FE7-8DDC-68DC8626B50D}" srcOrd="0" destOrd="3" presId="urn:microsoft.com/office/officeart/2005/8/layout/list1"/>
    <dgm:cxn modelId="{0524FB53-6FAE-4E76-9846-2580A1FDDD9E}" srcId="{25FBCB80-1B2B-4948-ABBB-D350E7F0C8D5}" destId="{419E264B-0B32-44B3-AA0E-77B86A44E89D}" srcOrd="0" destOrd="0" parTransId="{1F3CBED5-274E-4BF9-A153-253E343F35A5}" sibTransId="{11B371D3-0205-407B-B0F5-B14D94F890AE}"/>
    <dgm:cxn modelId="{C51B05DA-E763-4B7C-8B71-2E876078BFA4}" srcId="{25FBCB80-1B2B-4948-ABBB-D350E7F0C8D5}" destId="{4C757ECF-3F38-4455-A71C-6E49F27E722B}" srcOrd="1" destOrd="0" parTransId="{C6EEC1BD-37BE-467F-8468-313C4F7BAFC7}" sibTransId="{341744CE-14D7-4480-BC61-9CAF54672922}"/>
    <dgm:cxn modelId="{CFED5F70-2879-48BC-BBE0-0A7111904C24}" srcId="{67B687C2-92A9-4881-B832-A1B541E4CF78}" destId="{24AD9152-724D-4ADA-8E58-91C3C4A0F577}" srcOrd="0" destOrd="0" parTransId="{5BBCFE82-5E7E-40C6-8ED2-D267D5529CCB}" sibTransId="{D4E570FB-5B10-485B-A42C-CC860026A5A2}"/>
    <dgm:cxn modelId="{CBCFDD6D-072C-4F59-9CFD-4DF753E3BD18}" type="presOf" srcId="{419E264B-0B32-44B3-AA0E-77B86A44E89D}" destId="{6C230089-8977-40E0-9B37-D4E3EE096CAF}" srcOrd="0" destOrd="0" presId="urn:microsoft.com/office/officeart/2005/8/layout/list1"/>
    <dgm:cxn modelId="{D55014A7-84C5-49BA-B8A1-8D722E71E0C7}" srcId="{67B687C2-92A9-4881-B832-A1B541E4CF78}" destId="{EAAC303C-C6CB-4CA3-BEFA-2A2B9425110F}" srcOrd="2" destOrd="0" parTransId="{CFE4EAF0-A75D-47BE-B753-A795FFB5BE03}" sibTransId="{03F8831D-6159-40D9-BB9F-034551EC7103}"/>
    <dgm:cxn modelId="{5D9C240A-6569-4108-8227-1BF98DAEC157}" type="presOf" srcId="{EAAC303C-C6CB-4CA3-BEFA-2A2B9425110F}" destId="{2516F808-8057-4FE7-8DDC-68DC8626B50D}" srcOrd="0" destOrd="2" presId="urn:microsoft.com/office/officeart/2005/8/layout/list1"/>
    <dgm:cxn modelId="{C5FDD2C8-4DBD-4464-980F-9F7DC4BCA326}" type="presOf" srcId="{25FBCB80-1B2B-4948-ABBB-D350E7F0C8D5}" destId="{AA3419C3-4A48-4E8B-B46E-1686091677B4}" srcOrd="1" destOrd="0" presId="urn:microsoft.com/office/officeart/2005/8/layout/list1"/>
    <dgm:cxn modelId="{89338520-30BD-4BC0-B8EC-03C54054DF87}" srcId="{3FCBE5A1-CB6F-4C49-891E-BE28AA70E1AE}" destId="{25FBCB80-1B2B-4948-ABBB-D350E7F0C8D5}" srcOrd="0" destOrd="0" parTransId="{7EC61820-A075-46E5-869F-31259FD2004A}" sibTransId="{5D633CE2-39E1-442B-85CF-D822FB82E22D}"/>
    <dgm:cxn modelId="{852BF935-7CFF-41C4-BD6D-16B4E6A6B3A3}" type="presOf" srcId="{3FCBE5A1-CB6F-4C49-891E-BE28AA70E1AE}" destId="{492F22BC-04E6-421C-9A51-FBDB18199D8F}" srcOrd="0" destOrd="0" presId="urn:microsoft.com/office/officeart/2005/8/layout/list1"/>
    <dgm:cxn modelId="{3BB71E25-DFAA-421E-B163-B1EB41736D54}" type="presParOf" srcId="{492F22BC-04E6-421C-9A51-FBDB18199D8F}" destId="{961C5DD4-BC22-4FED-B70C-CC69416646BF}" srcOrd="0" destOrd="0" presId="urn:microsoft.com/office/officeart/2005/8/layout/list1"/>
    <dgm:cxn modelId="{86FF0C66-C9F1-47E0-9696-679FB035561B}" type="presParOf" srcId="{961C5DD4-BC22-4FED-B70C-CC69416646BF}" destId="{E4032B56-76FA-41B0-9C20-495D0BF5CAB1}" srcOrd="0" destOrd="0" presId="urn:microsoft.com/office/officeart/2005/8/layout/list1"/>
    <dgm:cxn modelId="{B46832B8-0545-47B7-8D17-09C2F776F65C}" type="presParOf" srcId="{961C5DD4-BC22-4FED-B70C-CC69416646BF}" destId="{AA3419C3-4A48-4E8B-B46E-1686091677B4}" srcOrd="1" destOrd="0" presId="urn:microsoft.com/office/officeart/2005/8/layout/list1"/>
    <dgm:cxn modelId="{D2DC4407-D512-41EC-9987-0FB12240941B}" type="presParOf" srcId="{492F22BC-04E6-421C-9A51-FBDB18199D8F}" destId="{0CC036F3-CF0F-4135-B16C-94786AA61287}" srcOrd="1" destOrd="0" presId="urn:microsoft.com/office/officeart/2005/8/layout/list1"/>
    <dgm:cxn modelId="{862B7C30-FB28-4972-B3A4-1FD3895268A1}" type="presParOf" srcId="{492F22BC-04E6-421C-9A51-FBDB18199D8F}" destId="{6C230089-8977-40E0-9B37-D4E3EE096CAF}" srcOrd="2" destOrd="0" presId="urn:microsoft.com/office/officeart/2005/8/layout/list1"/>
    <dgm:cxn modelId="{42E5A1ED-CF66-4A3E-80D0-48BC18597500}" type="presParOf" srcId="{492F22BC-04E6-421C-9A51-FBDB18199D8F}" destId="{A80FE201-59A4-4A87-895A-CB3528A92B3C}" srcOrd="3" destOrd="0" presId="urn:microsoft.com/office/officeart/2005/8/layout/list1"/>
    <dgm:cxn modelId="{4A7E7FCD-716B-43DB-8096-06689E4450EA}" type="presParOf" srcId="{492F22BC-04E6-421C-9A51-FBDB18199D8F}" destId="{B5CD8472-581F-408B-8F46-340DA9AE2C11}" srcOrd="4" destOrd="0" presId="urn:microsoft.com/office/officeart/2005/8/layout/list1"/>
    <dgm:cxn modelId="{3B5C8921-51EE-4CD5-B7C8-5F2F21ACDC79}" type="presParOf" srcId="{B5CD8472-581F-408B-8F46-340DA9AE2C11}" destId="{A6794DBA-41DD-4510-B1EB-69E579E5AC79}" srcOrd="0" destOrd="0" presId="urn:microsoft.com/office/officeart/2005/8/layout/list1"/>
    <dgm:cxn modelId="{E0711C74-DBE5-48DC-897F-5BAA3E1A0750}" type="presParOf" srcId="{B5CD8472-581F-408B-8F46-340DA9AE2C11}" destId="{AE986C5F-46E3-4F9D-94D1-37848C44EF22}" srcOrd="1" destOrd="0" presId="urn:microsoft.com/office/officeart/2005/8/layout/list1"/>
    <dgm:cxn modelId="{25860871-17F6-4F38-8E5E-CA0511F9C567}" type="presParOf" srcId="{492F22BC-04E6-421C-9A51-FBDB18199D8F}" destId="{B28E70B0-F62C-4280-9EAA-5CBE6922E9E2}" srcOrd="5" destOrd="0" presId="urn:microsoft.com/office/officeart/2005/8/layout/list1"/>
    <dgm:cxn modelId="{09A4CF35-876E-49B8-92BF-F48B2D9AD994}" type="presParOf" srcId="{492F22BC-04E6-421C-9A51-FBDB18199D8F}" destId="{2516F808-8057-4FE7-8DDC-68DC8626B50D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230089-8977-40E0-9B37-D4E3EE096CAF}">
      <dsp:nvSpPr>
        <dsp:cNvPr id="0" name=""/>
        <dsp:cNvSpPr/>
      </dsp:nvSpPr>
      <dsp:spPr>
        <a:xfrm>
          <a:off x="234720" y="553917"/>
          <a:ext cx="7974993" cy="230349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66553" tIns="416560" rIns="666553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наполняемость бюджета собственными доходами;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эффективное управление расходами;</a:t>
          </a:r>
          <a:endParaRPr lang="ru-RU" sz="2000" kern="1200" dirty="0"/>
        </a:p>
      </dsp:txBody>
      <dsp:txXfrm>
        <a:off x="234720" y="553917"/>
        <a:ext cx="7974993" cy="2303494"/>
      </dsp:txXfrm>
    </dsp:sp>
    <dsp:sp modelId="{AA3419C3-4A48-4E8B-B46E-1686091677B4}">
      <dsp:nvSpPr>
        <dsp:cNvPr id="0" name=""/>
        <dsp:cNvSpPr/>
      </dsp:nvSpPr>
      <dsp:spPr>
        <a:xfrm>
          <a:off x="162745" y="0"/>
          <a:ext cx="6438644" cy="63291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1">
              <a:hueOff val="0"/>
              <a:satOff val="0"/>
              <a:lumOff val="0"/>
              <a:alphaOff val="0"/>
              <a:shade val="30000"/>
              <a:satMod val="12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7234" tIns="0" rIns="227234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 Основные приоритеты бюджетной политики:</a:t>
          </a:r>
          <a:endParaRPr lang="ru-RU" sz="2000" kern="1200" dirty="0"/>
        </a:p>
      </dsp:txBody>
      <dsp:txXfrm>
        <a:off x="193641" y="30896"/>
        <a:ext cx="6376852" cy="571121"/>
      </dsp:txXfrm>
    </dsp:sp>
    <dsp:sp modelId="{2516F808-8057-4FE7-8DDC-68DC8626B50D}">
      <dsp:nvSpPr>
        <dsp:cNvPr id="0" name=""/>
        <dsp:cNvSpPr/>
      </dsp:nvSpPr>
      <dsp:spPr>
        <a:xfrm>
          <a:off x="234720" y="3260365"/>
          <a:ext cx="7974821" cy="228424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5" dist="22984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alanced" dir="tr"/>
        </a:scene3d>
        <a:sp3d prstMaterial="matte">
          <a:bevelT w="19050" h="381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66553" tIns="416560" rIns="666553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предсказуемость и устойчивость бюджетной системы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инвестирование в человеческий капитал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smtClean="0"/>
            <a:t>стабильность налоговых и неналоговых условий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качественное и эффективное муниципальное управление</a:t>
          </a:r>
        </a:p>
      </dsp:txBody>
      <dsp:txXfrm>
        <a:off x="234720" y="3260365"/>
        <a:ext cx="7974821" cy="2284249"/>
      </dsp:txXfrm>
    </dsp:sp>
    <dsp:sp modelId="{AE986C5F-46E3-4F9D-94D1-37848C44EF22}">
      <dsp:nvSpPr>
        <dsp:cNvPr id="0" name=""/>
        <dsp:cNvSpPr/>
      </dsp:nvSpPr>
      <dsp:spPr>
        <a:xfrm>
          <a:off x="234750" y="2995298"/>
          <a:ext cx="6416220" cy="72684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9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2000"/>
                <a:satMod val="125000"/>
                <a:lumMod val="74000"/>
              </a:schemeClr>
            </a:gs>
          </a:gsLst>
          <a:lin ang="5400000" scaled="0"/>
        </a:gradFill>
        <a:ln>
          <a:noFill/>
        </a:ln>
        <a:effectLst>
          <a:reflection blurRad="38100" stA="26000" endPos="23000" dist="25400" dir="5400000" sy="-100000" rotWithShape="0"/>
        </a:effectLst>
        <a:scene3d>
          <a:camera prst="orthographicFront">
            <a:rot lat="0" lon="0" rev="0"/>
          </a:camera>
          <a:lightRig rig="balanced" dir="tr"/>
        </a:scene3d>
        <a:sp3d contourW="14605" prstMaterial="plastic">
          <a:bevelT w="50800"/>
          <a:contourClr>
            <a:schemeClr val="accent1">
              <a:hueOff val="0"/>
              <a:satOff val="0"/>
              <a:lumOff val="0"/>
              <a:alphaOff val="0"/>
              <a:shade val="30000"/>
              <a:satMod val="12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7234" tIns="0" rIns="227234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Первоочередные задачи:</a:t>
          </a:r>
          <a:endParaRPr lang="ru-RU" sz="2000" kern="1200" dirty="0"/>
        </a:p>
      </dsp:txBody>
      <dsp:txXfrm>
        <a:off x="270232" y="3030780"/>
        <a:ext cx="6345256" cy="6558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02D992-CF51-4822-897A-14622F340026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0B1138-828E-4C1F-B324-FDC2A12CB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3306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B1138-828E-4C1F-B324-FDC2A12CB9D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73981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B1138-828E-4C1F-B324-FDC2A12CB9D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7825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B1138-828E-4C1F-B324-FDC2A12CB9D9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4851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1\Desktop\IMG-20220112-WA009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2900" y="-436045"/>
            <a:ext cx="9829800" cy="7372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4969" y="229727"/>
            <a:ext cx="50589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abic Typesetting" panose="03020402040406030203" pitchFamily="66" charset="-78"/>
              </a:rPr>
              <a:t>БЮДЖЕТ</a:t>
            </a:r>
            <a:endParaRPr lang="ru-RU" sz="44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abic Typesetting" panose="03020402040406030203" pitchFamily="66" charset="-78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67944" y="-175746"/>
            <a:ext cx="4572000" cy="235756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spcBef>
                <a:spcPct val="20000"/>
              </a:spcBef>
              <a:buClr>
                <a:srgbClr val="F0A22E"/>
              </a:buClr>
              <a:buSzPct val="76000"/>
            </a:pPr>
            <a:r>
              <a:rPr lang="ru-RU" sz="2200" b="1" spc="50" dirty="0" smtClean="0">
                <a:ln w="1143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/>
              </a:rPr>
              <a:t>На 2023 </a:t>
            </a:r>
            <a:r>
              <a:rPr lang="ru-RU" sz="2200" b="1" spc="50" dirty="0">
                <a:ln w="1143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/>
              </a:rPr>
              <a:t>год </a:t>
            </a:r>
          </a:p>
          <a:p>
            <a:pPr lvl="0" algn="ctr">
              <a:spcBef>
                <a:spcPct val="20000"/>
              </a:spcBef>
              <a:buClr>
                <a:srgbClr val="F0A22E"/>
              </a:buClr>
              <a:buSzPct val="76000"/>
            </a:pPr>
            <a:r>
              <a:rPr lang="ru-RU" sz="2200" b="1" spc="50" dirty="0">
                <a:ln w="1143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/>
              </a:rPr>
              <a:t>и плановый </a:t>
            </a:r>
            <a:r>
              <a:rPr lang="ru-RU" sz="2200" b="1" spc="50" dirty="0" smtClean="0">
                <a:ln w="1143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/>
              </a:rPr>
              <a:t>период</a:t>
            </a:r>
          </a:p>
          <a:p>
            <a:pPr lvl="0" algn="ctr">
              <a:spcBef>
                <a:spcPct val="20000"/>
              </a:spcBef>
              <a:buClr>
                <a:srgbClr val="F0A22E"/>
              </a:buClr>
              <a:buSzPct val="76000"/>
            </a:pPr>
            <a:r>
              <a:rPr lang="ru-RU" sz="2200" b="1" spc="50" dirty="0" smtClean="0">
                <a:ln w="1143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/>
              </a:rPr>
              <a:t>2024-2025 </a:t>
            </a:r>
            <a:r>
              <a:rPr lang="ru-RU" sz="2200" b="1" spc="50" dirty="0">
                <a:ln w="11430"/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/>
              </a:rPr>
              <a:t>годов</a:t>
            </a:r>
            <a:endParaRPr lang="ru-RU" sz="22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/>
            </a:endParaRPr>
          </a:p>
          <a:p>
            <a:pPr lvl="0" algn="ctr">
              <a:spcBef>
                <a:spcPct val="20000"/>
              </a:spcBef>
              <a:buClr>
                <a:srgbClr val="F0A22E"/>
              </a:buClr>
              <a:buSzPct val="76000"/>
            </a:pPr>
            <a:r>
              <a:rPr lang="ru-RU" sz="2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/>
              </a:rPr>
              <a:t>Ковалевского сельского </a:t>
            </a:r>
            <a:r>
              <a:rPr lang="ru-RU" sz="2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/>
              </a:rPr>
              <a:t>поселения </a:t>
            </a:r>
            <a:r>
              <a:rPr lang="ru-RU" sz="2200" b="1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/>
              </a:rPr>
              <a:t>Красносулинского</a:t>
            </a:r>
            <a:r>
              <a:rPr lang="ru-RU" sz="22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/>
              </a:rPr>
              <a:t> </a:t>
            </a:r>
            <a:r>
              <a:rPr lang="ru-RU" sz="22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/>
              </a:rPr>
              <a:t>района</a:t>
            </a:r>
          </a:p>
          <a:p>
            <a:pPr lvl="0" algn="ctr">
              <a:spcBef>
                <a:spcPct val="20000"/>
              </a:spcBef>
              <a:buClr>
                <a:srgbClr val="F0A22E"/>
              </a:buClr>
              <a:buSzPct val="76000"/>
            </a:pPr>
            <a:r>
              <a:rPr lang="ru-RU" sz="2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"/>
              </a:rPr>
              <a:t>  </a:t>
            </a:r>
            <a:endParaRPr lang="ru-RU" sz="2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1416970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115616" y="260648"/>
            <a:ext cx="6781800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103784717"/>
              </p:ext>
            </p:extLst>
          </p:nvPr>
        </p:nvGraphicFramePr>
        <p:xfrm>
          <a:off x="539552" y="1124744"/>
          <a:ext cx="7975848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1835696" y="404664"/>
            <a:ext cx="52383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prstClr val="black">
                    <a:lumMod val="85000"/>
                    <a:lumOff val="15000"/>
                  </a:prstClr>
                </a:solidFill>
                <a:latin typeface="Impact"/>
              </a:rPr>
              <a:t>Динамика доходов бюджета поселения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28700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8736970" cy="65527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25627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6781800" cy="4320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dirty="0" smtClean="0"/>
              <a:t>Собственные доходы </a:t>
            </a:r>
            <a:r>
              <a:rPr lang="ru-RU" sz="1800" dirty="0"/>
              <a:t>К</a:t>
            </a:r>
            <a:r>
              <a:rPr lang="ru-RU" sz="1800" dirty="0" smtClean="0"/>
              <a:t>овалевского сельского поселения</a:t>
            </a:r>
            <a:endParaRPr lang="ru-RU" sz="1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837948540"/>
              </p:ext>
            </p:extLst>
          </p:nvPr>
        </p:nvGraphicFramePr>
        <p:xfrm>
          <a:off x="611188" y="908720"/>
          <a:ext cx="7777236" cy="51825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2184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404664"/>
            <a:ext cx="67818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/>
              <a:t>Структура налоговых и неналоговых доходов бюджета Ковалевского сельского поселения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789506599"/>
              </p:ext>
            </p:extLst>
          </p:nvPr>
        </p:nvGraphicFramePr>
        <p:xfrm>
          <a:off x="755650" y="1484784"/>
          <a:ext cx="7992814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3918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6781800" cy="75270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/>
              <a:t>Динамика поступлений налога на доходы физических лиц в </a:t>
            </a:r>
            <a:r>
              <a:rPr lang="ru-RU" sz="2000" dirty="0" smtClean="0"/>
              <a:t>бюджет Ковалевского сельского </a:t>
            </a:r>
            <a:r>
              <a:rPr lang="ru-RU" sz="2000" dirty="0"/>
              <a:t>поселения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691104463"/>
              </p:ext>
            </p:extLst>
          </p:nvPr>
        </p:nvGraphicFramePr>
        <p:xfrm>
          <a:off x="684213" y="1412875"/>
          <a:ext cx="7543800" cy="474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6869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692696"/>
            <a:ext cx="6781800" cy="432048"/>
          </a:xfrm>
        </p:spPr>
        <p:txBody>
          <a:bodyPr>
            <a:normAutofit/>
          </a:bodyPr>
          <a:lstStyle/>
          <a:p>
            <a:pPr algn="ctr"/>
            <a:r>
              <a:rPr lang="ru-RU" sz="2000" dirty="0"/>
              <a:t>Безвозмездные поступления*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828136380"/>
              </p:ext>
            </p:extLst>
          </p:nvPr>
        </p:nvGraphicFramePr>
        <p:xfrm>
          <a:off x="628052" y="1318763"/>
          <a:ext cx="7804347" cy="45365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4809"/>
                <a:gridCol w="1340910"/>
                <a:gridCol w="1117425"/>
                <a:gridCol w="1266415"/>
                <a:gridCol w="1024788"/>
              </a:tblGrid>
              <a:tr h="813005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Наименование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2022 год (фактическое исполнение)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2023 </a:t>
                      </a:r>
                      <a:r>
                        <a:rPr lang="ru-RU" sz="1200" dirty="0" smtClean="0"/>
                        <a:t>год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2024 </a:t>
                      </a:r>
                      <a:r>
                        <a:rPr lang="ru-RU" sz="1200" dirty="0" smtClean="0"/>
                        <a:t>год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2025 </a:t>
                      </a:r>
                      <a:r>
                        <a:rPr lang="ru-RU" sz="1200" dirty="0" smtClean="0"/>
                        <a:t>год</a:t>
                      </a:r>
                      <a:endParaRPr lang="ru-RU" sz="1200" dirty="0"/>
                    </a:p>
                  </a:txBody>
                  <a:tcPr/>
                </a:tc>
              </a:tr>
              <a:tr h="471027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Безвозмездные поступления, всего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34125,1</a:t>
                      </a:r>
                      <a:endParaRPr lang="ru-RU" sz="1400" b="0" i="0" u="none" strike="noStrike" baseline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42924,0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6775,8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6098,8</a:t>
                      </a:r>
                      <a:endParaRPr lang="ru-RU" sz="1200" dirty="0"/>
                    </a:p>
                  </a:txBody>
                  <a:tcPr/>
                </a:tc>
              </a:tr>
              <a:tr h="580718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Дотации на выравнивание бюджетной обеспеченности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baseline="0" dirty="0" smtClean="0">
                          <a:latin typeface="Times New Roman" panose="02020603050405020304" pitchFamily="18" charset="0"/>
                        </a:rPr>
                        <a:t>8257,3</a:t>
                      </a:r>
                      <a:endParaRPr lang="ru-RU" sz="1400" b="0" baseline="0" dirty="0"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8223,3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6468,6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6290,2</a:t>
                      </a:r>
                      <a:endParaRPr lang="ru-RU" sz="1200" dirty="0"/>
                    </a:p>
                  </a:txBody>
                  <a:tcPr/>
                </a:tc>
              </a:tr>
              <a:tr h="1045292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Субвенции бюджетам поселений на осуществление первичного воинского учета на территориях, где отсутствуют военные комиссариаты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255,6</a:t>
                      </a:r>
                      <a:endParaRPr lang="ru-RU" sz="1400" b="0" i="0" u="none" strike="noStrike" baseline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294,0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307,2</a:t>
                      </a:r>
                      <a:endParaRPr lang="ru-RU" sz="1200" dirty="0" smtClean="0"/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317,8</a:t>
                      </a:r>
                      <a:endParaRPr lang="ru-RU" sz="1200" dirty="0"/>
                    </a:p>
                  </a:txBody>
                  <a:tcPr/>
                </a:tc>
              </a:tr>
              <a:tr h="813005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Субвенции бюджетам поселений на выполнение передаваемых полномочий субъектов Российской Федерации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0,2</a:t>
                      </a:r>
                      <a:endParaRPr lang="ru-RU" sz="1400" b="0" i="0" u="none" strike="noStrike" baseline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0,2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0,2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0,2</a:t>
                      </a:r>
                      <a:endParaRPr lang="ru-RU" sz="1200" dirty="0"/>
                    </a:p>
                  </a:txBody>
                  <a:tcPr/>
                </a:tc>
              </a:tr>
              <a:tr h="813458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Иные межбюджетные трансферты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25612,2</a:t>
                      </a:r>
                      <a:endParaRPr lang="ru-RU" sz="1400" b="0" i="0" u="none" strike="noStrike" baseline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34406,5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0,0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639167" y="5877272"/>
            <a:ext cx="79208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/>
              <a:t>*Объем безвозмездных поступлений в бюджет поселения будет уточнен на основании проекта областного</a:t>
            </a:r>
          </a:p>
          <a:p>
            <a:r>
              <a:rPr lang="ru-RU" sz="1200" dirty="0"/>
              <a:t>бюджета для рассмотрения ко 2 чтению на </a:t>
            </a:r>
            <a:r>
              <a:rPr lang="ru-RU" sz="1200" dirty="0" smtClean="0"/>
              <a:t>2023 </a:t>
            </a:r>
            <a:r>
              <a:rPr lang="ru-RU" sz="1200" dirty="0"/>
              <a:t>год и на плановый период </a:t>
            </a:r>
            <a:r>
              <a:rPr lang="ru-RU" sz="1200" dirty="0" smtClean="0"/>
              <a:t>2024 </a:t>
            </a:r>
            <a:r>
              <a:rPr lang="ru-RU" sz="1200" dirty="0"/>
              <a:t>и </a:t>
            </a:r>
            <a:r>
              <a:rPr lang="ru-RU" sz="1200" dirty="0" smtClean="0"/>
              <a:t>2025 годов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6738416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535495945"/>
              </p:ext>
            </p:extLst>
          </p:nvPr>
        </p:nvGraphicFramePr>
        <p:xfrm>
          <a:off x="251520" y="332656"/>
          <a:ext cx="8686800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4212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3960440" cy="4320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200" dirty="0">
                <a:solidFill>
                  <a:srgbClr val="000000"/>
                </a:solidFill>
                <a:latin typeface="Trebuchet MS"/>
              </a:rPr>
              <a:t/>
            </a:r>
            <a:br>
              <a:rPr lang="ru-RU" sz="1200" dirty="0">
                <a:solidFill>
                  <a:srgbClr val="000000"/>
                </a:solidFill>
                <a:latin typeface="Trebuchet MS"/>
              </a:rPr>
            </a:br>
            <a:r>
              <a:rPr lang="ru-RU" sz="2000" b="1" dirty="0">
                <a:latin typeface="Trebuchet MS"/>
              </a:rPr>
              <a:t>Расходы бюджета поселения 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962481488"/>
              </p:ext>
            </p:extLst>
          </p:nvPr>
        </p:nvGraphicFramePr>
        <p:xfrm>
          <a:off x="755576" y="869590"/>
          <a:ext cx="7543800" cy="54868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1080120"/>
                <a:gridCol w="936104"/>
                <a:gridCol w="936104"/>
                <a:gridCol w="1080120"/>
                <a:gridCol w="919064"/>
              </a:tblGrid>
              <a:tr h="356582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Расходы по разделам бюджетной классификации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2022 год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2022 год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2023 год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2024 год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2025 год</a:t>
                      </a:r>
                      <a:endParaRPr lang="ru-RU" sz="1200" dirty="0"/>
                    </a:p>
                  </a:txBody>
                  <a:tcPr/>
                </a:tc>
              </a:tr>
              <a:tr h="79131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(фактическое исполнение)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(ожидаемое исполнение)</a:t>
                      </a:r>
                      <a:endParaRPr lang="ru-RU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проект</a:t>
                      </a:r>
                      <a:endParaRPr lang="ru-RU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56582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Расходы всего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34115,2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34115,2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42769,7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8466,5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8291,5</a:t>
                      </a:r>
                      <a:endParaRPr lang="ru-RU" sz="1200" dirty="0"/>
                    </a:p>
                  </a:txBody>
                  <a:tcPr anchor="ctr"/>
                </a:tc>
              </a:tr>
              <a:tr h="356582">
                <a:tc>
                  <a:txBody>
                    <a:bodyPr/>
                    <a:lstStyle/>
                    <a:p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в том числе: 	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200"/>
                    </a:p>
                  </a:txBody>
                  <a:tcPr anchor="ctr"/>
                </a:tc>
              </a:tr>
              <a:tr h="439621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Общегосударственные вопросы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5640,50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5830,70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3811,30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5950,90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5927,40</a:t>
                      </a:r>
                      <a:endParaRPr lang="ru-RU" sz="1200" dirty="0"/>
                    </a:p>
                  </a:txBody>
                  <a:tcPr anchor="ctr"/>
                </a:tc>
              </a:tr>
              <a:tr h="356582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Национальная оборона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255,4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241,7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252,8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261,3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0,0</a:t>
                      </a:r>
                      <a:endParaRPr lang="ru-RU" sz="1200" dirty="0"/>
                    </a:p>
                  </a:txBody>
                  <a:tcPr anchor="ctr"/>
                </a:tc>
              </a:tr>
              <a:tr h="61547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Национальная безопасность и правоохранительная деятельность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174,0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25,0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0,0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0,0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0,0</a:t>
                      </a:r>
                      <a:endParaRPr lang="ru-RU" sz="1200" dirty="0"/>
                    </a:p>
                  </a:txBody>
                  <a:tcPr anchor="ctr"/>
                </a:tc>
              </a:tr>
              <a:tr h="356582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Национальная экономика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1707,6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872,6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925,8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-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-</a:t>
                      </a:r>
                      <a:endParaRPr lang="ru-RU" sz="1200" dirty="0"/>
                    </a:p>
                  </a:txBody>
                  <a:tcPr anchor="ctr"/>
                </a:tc>
              </a:tr>
              <a:tr h="439621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Жилищно-коммунальное хозяйство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2068,3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1247,3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536,0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536,0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536,0</a:t>
                      </a:r>
                      <a:endParaRPr lang="ru-RU" sz="1200" dirty="0"/>
                    </a:p>
                  </a:txBody>
                  <a:tcPr anchor="ctr"/>
                </a:tc>
              </a:tr>
              <a:tr h="356582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Образование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10,0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10,0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0,0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0,0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0,0</a:t>
                      </a:r>
                      <a:endParaRPr lang="ru-RU" sz="1200" dirty="0"/>
                    </a:p>
                  </a:txBody>
                  <a:tcPr anchor="ctr"/>
                </a:tc>
              </a:tr>
              <a:tr h="356582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Культура, кинематография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25752,9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25877,9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37243,8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1718,3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1828,1</a:t>
                      </a:r>
                      <a:endParaRPr lang="ru-RU" sz="1200" dirty="0"/>
                    </a:p>
                  </a:txBody>
                  <a:tcPr anchor="ctr"/>
                </a:tc>
              </a:tr>
              <a:tr h="356582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Социальная политика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-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-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-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-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-</a:t>
                      </a:r>
                      <a:endParaRPr lang="ru-RU" sz="1200" dirty="0"/>
                    </a:p>
                  </a:txBody>
                  <a:tcPr anchor="ctr"/>
                </a:tc>
              </a:tr>
              <a:tr h="263773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Физическая культура и спорт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5,0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10,0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0,0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0,0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0,0</a:t>
                      </a:r>
                      <a:endParaRPr lang="ru-RU" sz="12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39356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6781800" cy="720080"/>
          </a:xfrm>
        </p:spPr>
        <p:txBody>
          <a:bodyPr>
            <a:noAutofit/>
          </a:bodyPr>
          <a:lstStyle/>
          <a:p>
            <a:pPr algn="ctr"/>
            <a:r>
              <a:rPr lang="ru-RU" sz="2200" dirty="0">
                <a:solidFill>
                  <a:srgbClr val="3030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Муниципальные программы </a:t>
            </a:r>
            <a:r>
              <a:rPr lang="ru-RU" sz="2200" dirty="0" smtClean="0">
                <a:solidFill>
                  <a:srgbClr val="3030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Ковалевского </a:t>
            </a:r>
            <a:r>
              <a:rPr lang="ru-RU" sz="2200" dirty="0">
                <a:solidFill>
                  <a:srgbClr val="30303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сельского поселения в бюджете поселения</a:t>
            </a:r>
            <a:endParaRPr lang="ru-RU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1556792"/>
            <a:ext cx="7831832" cy="432048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соответствии с решением от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 июля 2018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года №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59 «Об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утверждении Положения о бюджетном процессе в муниципальном образовании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Ковалевское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сельское поселение» проект бюджета составлен на основе муниципальных программ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Ковалевского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сельского поселения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ctr"/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Всего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реализацию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муниципальных программ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Ковалевского сельского поселения в 2023 году предусмотрено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46143,2 тыс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рублей, в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2024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году –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9869,7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тыс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рублей и в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2025 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году –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9586,1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тыс. рублей. В программах на три предстоящих года сосредоточено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99,2, 94,5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91,3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процентов соответственно от всех расходов бюджета поселения.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301193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686800" cy="504056"/>
          </a:xfrm>
        </p:spPr>
        <p:txBody>
          <a:bodyPr>
            <a:noAutofit/>
          </a:bodyPr>
          <a:lstStyle/>
          <a:p>
            <a:pPr algn="ctr"/>
            <a:r>
              <a:rPr lang="ru-RU" sz="1800" dirty="0">
                <a:solidFill>
                  <a:prstClr val="black">
                    <a:lumMod val="85000"/>
                    <a:lumOff val="15000"/>
                  </a:prstClr>
                </a:solidFill>
              </a:rPr>
              <a:t>Расходы бюджета поселения, формируемые в рамках муниципальных программ </a:t>
            </a:r>
            <a:r>
              <a:rPr lang="ru-RU" sz="1800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Ковалевского </a:t>
            </a:r>
            <a:r>
              <a:rPr lang="ru-RU" sz="1800" dirty="0">
                <a:solidFill>
                  <a:prstClr val="black">
                    <a:lumMod val="85000"/>
                    <a:lumOff val="15000"/>
                  </a:prstClr>
                </a:solidFill>
              </a:rPr>
              <a:t>сельского поселения, и непрограммные расходы</a:t>
            </a:r>
            <a:br>
              <a:rPr lang="ru-RU" sz="1800" dirty="0">
                <a:solidFill>
                  <a:prstClr val="black">
                    <a:lumMod val="85000"/>
                    <a:lumOff val="15000"/>
                  </a:prstClr>
                </a:solidFill>
              </a:rPr>
            </a:br>
            <a:endParaRPr lang="ru-RU" sz="1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67260725"/>
              </p:ext>
            </p:extLst>
          </p:nvPr>
        </p:nvGraphicFramePr>
        <p:xfrm>
          <a:off x="467544" y="1484784"/>
          <a:ext cx="8352928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2898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189"/>
            <a:ext cx="9144000" cy="6833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50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6781800" cy="657200"/>
          </a:xfrm>
        </p:spPr>
        <p:txBody>
          <a:bodyPr>
            <a:normAutofit/>
          </a:bodyPr>
          <a:lstStyle/>
          <a:p>
            <a:pPr algn="ctr"/>
            <a:r>
              <a:rPr lang="ru-RU" sz="2000" dirty="0"/>
              <a:t>Расходы на культуру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228309237"/>
              </p:ext>
            </p:extLst>
          </p:nvPr>
        </p:nvGraphicFramePr>
        <p:xfrm>
          <a:off x="755576" y="1556792"/>
          <a:ext cx="7543800" cy="388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67544" y="5301208"/>
            <a:ext cx="849694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200" dirty="0">
              <a:solidFill>
                <a:srgbClr val="000000"/>
              </a:solidFill>
              <a:latin typeface="Trebuchet MS"/>
            </a:endParaRPr>
          </a:p>
          <a:p>
            <a:endParaRPr lang="ru-RU" sz="1000" dirty="0">
              <a:latin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282635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04664"/>
            <a:ext cx="6781800" cy="654968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Расходы на жилищно-коммунальное хозяйство</a:t>
            </a:r>
            <a:endParaRPr lang="ru-RU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048703400"/>
              </p:ext>
            </p:extLst>
          </p:nvPr>
        </p:nvGraphicFramePr>
        <p:xfrm>
          <a:off x="755650" y="1557338"/>
          <a:ext cx="7543800" cy="4605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517885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4104456" cy="657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/>
              <a:t>Программная структура расходов бюджета поселения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497075206"/>
              </p:ext>
            </p:extLst>
          </p:nvPr>
        </p:nvGraphicFramePr>
        <p:xfrm>
          <a:off x="467544" y="1052736"/>
          <a:ext cx="8208912" cy="5387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9883"/>
                <a:gridCol w="1332064"/>
                <a:gridCol w="1096994"/>
                <a:gridCol w="1018637"/>
                <a:gridCol w="921334"/>
              </a:tblGrid>
              <a:tr h="826457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Наименование муниципальной программы Ковалевского сельского поселения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2022 </a:t>
                      </a:r>
                      <a:r>
                        <a:rPr lang="ru-RU" sz="1100" dirty="0" smtClean="0"/>
                        <a:t>год </a:t>
                      </a:r>
                      <a:r>
                        <a:rPr lang="ru-RU" sz="1100" dirty="0" smtClean="0"/>
                        <a:t>факт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2023 </a:t>
                      </a:r>
                      <a:r>
                        <a:rPr lang="ru-RU" sz="1100" dirty="0" smtClean="0"/>
                        <a:t>год</a:t>
                      </a:r>
                      <a:endParaRPr lang="ru-RU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2024 год</a:t>
                      </a:r>
                    </a:p>
                    <a:p>
                      <a:pPr algn="ctr"/>
                      <a:r>
                        <a:rPr lang="ru-RU" sz="1100" dirty="0" smtClean="0"/>
                        <a:t>(проект)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2025 год</a:t>
                      </a:r>
                    </a:p>
                    <a:p>
                      <a:pPr algn="ctr"/>
                      <a:r>
                        <a:rPr lang="ru-RU" sz="1100" dirty="0" smtClean="0"/>
                        <a:t>(проект)</a:t>
                      </a:r>
                      <a:endParaRPr lang="ru-RU" sz="1100" dirty="0"/>
                    </a:p>
                  </a:txBody>
                  <a:tcPr/>
                </a:tc>
              </a:tr>
              <a:tr h="613703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1. Управление муниципальными финансами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5479,6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6218,8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6302,4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6510,7</a:t>
                      </a:r>
                      <a:endParaRPr lang="ru-RU" sz="1100" dirty="0"/>
                    </a:p>
                  </a:txBody>
                  <a:tcPr/>
                </a:tc>
              </a:tr>
              <a:tr h="515653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2. Муниципальная политика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62,2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58,0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58,0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58,0</a:t>
                      </a:r>
                      <a:endParaRPr lang="ru-RU" sz="1100" dirty="0"/>
                    </a:p>
                  </a:txBody>
                  <a:tcPr/>
                </a:tc>
              </a:tr>
              <a:tr h="775358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3. Защита населения и территории от чрезвычайных ситуаций, обеспечение пожарной безопасности и безопасности людей на водных объектах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171,4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3,0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3,0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3,0</a:t>
                      </a:r>
                      <a:endParaRPr lang="ru-RU" sz="1100" dirty="0"/>
                    </a:p>
                  </a:txBody>
                  <a:tcPr/>
                </a:tc>
              </a:tr>
              <a:tr h="515653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4. Развитие транспортной системы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1906,5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925,8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0,0</a:t>
                      </a:r>
                      <a:endParaRPr lang="ru-RU" sz="1100" dirty="0"/>
                    </a:p>
                  </a:txBody>
                  <a:tcPr/>
                </a:tc>
              </a:tr>
              <a:tr h="593354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5. Благоустройство территории и жилищно-коммунальное хозяйство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smtClean="0"/>
                        <a:t>2003,0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1244,9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1742,3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1130,1</a:t>
                      </a:r>
                      <a:endParaRPr lang="ru-RU" sz="1100" dirty="0"/>
                    </a:p>
                  </a:txBody>
                  <a:tcPr/>
                </a:tc>
              </a:tr>
              <a:tr h="515653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6. Развитие культуры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25743,8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37690,7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1762,0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1882,3</a:t>
                      </a:r>
                      <a:endParaRPr lang="ru-RU" sz="1100" dirty="0"/>
                    </a:p>
                  </a:txBody>
                  <a:tcPr/>
                </a:tc>
              </a:tr>
              <a:tr h="515653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7. Формирование</a:t>
                      </a:r>
                      <a:r>
                        <a:rPr lang="ru-RU" sz="1100" baseline="0" dirty="0" smtClean="0"/>
                        <a:t> современной городской среды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0,0</a:t>
                      </a:r>
                      <a:endParaRPr lang="ru-RU" sz="1100" dirty="0"/>
                    </a:p>
                  </a:txBody>
                  <a:tcPr/>
                </a:tc>
              </a:tr>
              <a:tr h="51565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8. Развитие физической культуры и спорта</a:t>
                      </a:r>
                    </a:p>
                    <a:p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0,0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1,0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1,0</a:t>
                      </a:r>
                      <a:endParaRPr lang="ru-RU" sz="11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3199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http://900igr.net/up/datas/180387/0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071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952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136"/>
            <a:ext cx="9145514" cy="6859136"/>
          </a:xfrm>
        </p:spPr>
      </p:pic>
    </p:spTree>
    <p:extLst>
      <p:ext uri="{BB962C8B-B14F-4D97-AF65-F5344CB8AC3E}">
        <p14:creationId xmlns:p14="http://schemas.microsoft.com/office/powerpoint/2010/main" val="88564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323528"/>
          </a:xfrm>
        </p:spPr>
        <p:txBody>
          <a:bodyPr>
            <a:noAutofit/>
          </a:bodyPr>
          <a:lstStyle/>
          <a:p>
            <a:pPr algn="ctr"/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Constantia"/>
                <a:cs typeface="Times New Roman"/>
              </a:rPr>
              <a:t/>
            </a:r>
            <a:b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Constantia"/>
                <a:cs typeface="Times New Roman"/>
              </a:rPr>
            </a:br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Constantia"/>
                <a:cs typeface="Times New Roman"/>
              </a:rPr>
              <a:t>Основа формирования проекта бюджета </a:t>
            </a:r>
            <a:b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Constantia"/>
                <a:cs typeface="Times New Roman"/>
              </a:rPr>
            </a:br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Constantia"/>
                <a:cs typeface="Times New Roman"/>
              </a:rPr>
              <a:t>Ковалевского сельского поселения </a:t>
            </a:r>
            <a:b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Constantia"/>
                <a:cs typeface="Times New Roman"/>
              </a:rPr>
            </a:br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Constantia"/>
                <a:cs typeface="Times New Roman"/>
              </a:rPr>
              <a:t>на 2021 год и плановый период 2023 и 2025 годов:</a:t>
            </a:r>
            <a:endParaRPr lang="ru-RU" sz="2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1844824"/>
            <a:ext cx="8064896" cy="4281339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endParaRPr lang="ru-RU" sz="1800" b="1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/>
              <a:ea typeface="Constantia"/>
            </a:endParaRPr>
          </a:p>
          <a:p>
            <a:pPr>
              <a:spcAft>
                <a:spcPts val="0"/>
              </a:spcAft>
            </a:pPr>
            <a:r>
              <a:rPr lang="ru-RU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Constantia"/>
              </a:rPr>
              <a:t>Прогноз </a:t>
            </a:r>
            <a:r>
              <a:rPr lang="ru-RU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Constantia"/>
              </a:rPr>
              <a:t>социально-экономического развития Ковалевского сельского поселения на </a:t>
            </a:r>
            <a:r>
              <a:rPr lang="ru-RU" sz="1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Constantia"/>
              </a:rPr>
              <a:t>2023-2025 </a:t>
            </a:r>
            <a:r>
              <a:rPr lang="ru-RU" sz="18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Constantia"/>
              </a:rPr>
              <a:t>годы 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Constantia"/>
                <a:cs typeface="Times New Roman"/>
              </a:rPr>
              <a:t>(</a:t>
            </a:r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Constantia"/>
                <a:cs typeface="Times New Roman"/>
              </a:rPr>
              <a:t>Постановление  Администрации Ковалевского сельского поселения Красносулинского района от 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Constantia"/>
                <a:cs typeface="Times New Roman"/>
              </a:rPr>
              <a:t>29.07.2022 </a:t>
            </a:r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Constantia"/>
                <a:cs typeface="Times New Roman"/>
              </a:rPr>
              <a:t>№ 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Constantia"/>
                <a:cs typeface="Times New Roman"/>
              </a:rPr>
              <a:t>66)</a:t>
            </a:r>
          </a:p>
          <a:p>
            <a:pPr marL="45720" indent="0">
              <a:spcAft>
                <a:spcPts val="0"/>
              </a:spcAft>
              <a:buNone/>
            </a:pPr>
            <a:endParaRPr lang="ru-RU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/>
              <a:ea typeface="Constantia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Constantia"/>
                <a:cs typeface="Times New Roman"/>
              </a:rPr>
              <a:t>Основные направления бюджетной и налоговой политики Ковалевского сельского поселения на 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Constantia"/>
                <a:cs typeface="Times New Roman"/>
              </a:rPr>
              <a:t>2022-2024 </a:t>
            </a:r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Constantia"/>
                <a:cs typeface="Times New Roman"/>
              </a:rPr>
              <a:t>годы (Постановление Администрации Ковалевского сельского поселения от 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Constantia"/>
                <a:cs typeface="Times New Roman"/>
              </a:rPr>
              <a:t>20.10.2020 №82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Constantia"/>
                <a:cs typeface="Times New Roman"/>
              </a:rPr>
              <a:t>Муниципальные программы Ковалевского сельского </a:t>
            </a: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/>
                <a:ea typeface="Constantia"/>
                <a:cs typeface="Times New Roman"/>
              </a:rPr>
              <a:t>поселения(проекты изменений в них)</a:t>
            </a:r>
          </a:p>
          <a:p>
            <a:pPr marL="45720" indent="0">
              <a:lnSpc>
                <a:spcPct val="115000"/>
              </a:lnSpc>
              <a:spcAft>
                <a:spcPts val="1000"/>
              </a:spcAft>
              <a:buNone/>
            </a:pPr>
            <a:endParaRPr lang="ru-RU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/>
              <a:ea typeface="Constantia"/>
              <a:cs typeface="Times New Roman"/>
            </a:endParaRPr>
          </a:p>
          <a:p>
            <a:pPr>
              <a:spcAft>
                <a:spcPts val="0"/>
              </a:spcAft>
            </a:pPr>
            <a:endParaRPr lang="ru-RU" sz="1800" dirty="0">
              <a:latin typeface="Constantia"/>
              <a:ea typeface="Constantia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968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80920" cy="76619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 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юджета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2023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 и на плановый период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2024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2025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годов направлен на решение следующих ключевых задач: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533051943"/>
              </p:ext>
            </p:extLst>
          </p:nvPr>
        </p:nvGraphicFramePr>
        <p:xfrm>
          <a:off x="304800" y="1124745"/>
          <a:ext cx="8588375" cy="55446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5339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686800" cy="648072"/>
          </a:xfrm>
        </p:spPr>
        <p:txBody>
          <a:bodyPr>
            <a:normAutofit/>
          </a:bodyPr>
          <a:lstStyle/>
          <a:p>
            <a:pPr algn="ctr"/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Основные характеристики бюджета на </a:t>
            </a:r>
            <a:r>
              <a:rPr lang="ru-RU" sz="20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2023-2025 </a:t>
            </a:r>
            <a:r>
              <a:rPr lang="ru-RU" sz="2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годы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854033239"/>
              </p:ext>
            </p:extLst>
          </p:nvPr>
        </p:nvGraphicFramePr>
        <p:xfrm>
          <a:off x="827584" y="1196752"/>
          <a:ext cx="7543800" cy="47781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  <a:gridCol w="1296144"/>
                <a:gridCol w="1296144"/>
                <a:gridCol w="1080120"/>
                <a:gridCol w="1080120"/>
                <a:gridCol w="991072"/>
              </a:tblGrid>
              <a:tr h="480560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Показатель</a:t>
                      </a:r>
                      <a:endParaRPr lang="ru-RU" sz="14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2022 год</a:t>
                      </a:r>
                      <a:r>
                        <a:rPr lang="ru-RU" sz="1300" dirty="0" smtClean="0"/>
                        <a:t>(фактическое</a:t>
                      </a:r>
                    </a:p>
                    <a:p>
                      <a:pPr algn="ctr"/>
                      <a:r>
                        <a:rPr lang="ru-RU" sz="1300" dirty="0" smtClean="0"/>
                        <a:t>исполнение)</a:t>
                      </a:r>
                      <a:endParaRPr lang="ru-RU" sz="13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ru-RU" sz="1400" dirty="0" smtClean="0"/>
                        <a:t>Ожидаемое</a:t>
                      </a:r>
                    </a:p>
                    <a:p>
                      <a:pPr algn="ctr"/>
                      <a:r>
                        <a:rPr lang="ru-RU" sz="1400" dirty="0" smtClean="0"/>
                        <a:t>исполнение</a:t>
                      </a:r>
                    </a:p>
                    <a:p>
                      <a:r>
                        <a:rPr lang="ru-RU" sz="1400" dirty="0" smtClean="0"/>
                        <a:t>бюджета на</a:t>
                      </a:r>
                    </a:p>
                    <a:p>
                      <a:pPr algn="ctr"/>
                      <a:r>
                        <a:rPr lang="ru-RU" sz="1400" dirty="0" smtClean="0"/>
                        <a:t>2022 год</a:t>
                      </a:r>
                      <a:endParaRPr lang="ru-RU" sz="1400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Решение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4388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2023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2024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2025</a:t>
                      </a:r>
                      <a:endParaRPr lang="ru-RU" dirty="0"/>
                    </a:p>
                  </a:txBody>
                  <a:tcPr anchor="ctr"/>
                </a:tc>
              </a:tr>
              <a:tr h="48056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I. </a:t>
                      </a:r>
                      <a:r>
                        <a:rPr lang="ru-RU" sz="1400" dirty="0" smtClean="0"/>
                        <a:t>Доходы, всего: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baseline="0" dirty="0" smtClean="0">
                          <a:latin typeface="Times New Roman" panose="02020603050405020304" pitchFamily="18" charset="0"/>
                        </a:rPr>
                        <a:t>15042,4</a:t>
                      </a:r>
                    </a:p>
                    <a:p>
                      <a:pPr algn="ctr"/>
                      <a:endParaRPr lang="ru-RU" sz="1400" b="0" baseline="0" dirty="0"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</a:rPr>
                        <a:t>35277,0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46499,9</a:t>
                      </a:r>
                      <a:endParaRPr lang="ru-RU" sz="1400" b="0" i="0" u="none" strike="noStrike" baseline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10440,2</a:t>
                      </a:r>
                      <a:endParaRPr lang="ru-RU" sz="1400" b="0" i="0" u="none" strike="noStrike" baseline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10419,0</a:t>
                      </a:r>
                      <a:endParaRPr lang="ru-RU" sz="1400" b="0" i="0" u="none" strike="noStrike" baseline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0560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из них: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b="0" baseline="0" dirty="0"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b="0" baseline="0" dirty="0"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b="0" baseline="0" dirty="0"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b="0" baseline="0" dirty="0"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400" b="0" baseline="0"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71467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налоговые и</a:t>
                      </a:r>
                    </a:p>
                    <a:p>
                      <a:pPr algn="l"/>
                      <a:r>
                        <a:rPr lang="ru-RU" sz="1400" dirty="0" smtClean="0"/>
                        <a:t>неналоговые доходы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baseline="0" dirty="0" smtClean="0">
                          <a:latin typeface="Times New Roman" panose="02020603050405020304" pitchFamily="18" charset="0"/>
                        </a:rPr>
                        <a:t>1810,0</a:t>
                      </a:r>
                      <a:endParaRPr lang="ru-RU" sz="1400" b="0" baseline="0" dirty="0"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</a:rPr>
                        <a:t>2549,8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3575,9</a:t>
                      </a:r>
                      <a:endParaRPr lang="ru-RU" sz="1400" b="0" i="0" u="none" strike="noStrike" baseline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3664,4</a:t>
                      </a:r>
                    </a:p>
                    <a:p>
                      <a:pPr algn="ctr" fontAlgn="t"/>
                      <a:endParaRPr lang="ru-RU" sz="1400" b="0" i="0" u="none" strike="noStrike" baseline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3811,0</a:t>
                      </a:r>
                      <a:endParaRPr lang="ru-RU" sz="1400" b="0" i="0" u="none" strike="noStrike" baseline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671467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безвозмездные</a:t>
                      </a:r>
                    </a:p>
                    <a:p>
                      <a:pPr algn="l"/>
                      <a:r>
                        <a:rPr lang="ru-RU" sz="1400" dirty="0" smtClean="0"/>
                        <a:t>поступления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baseline="0" dirty="0" smtClean="0">
                          <a:latin typeface="Times New Roman" panose="02020603050405020304" pitchFamily="18" charset="0"/>
                        </a:rPr>
                        <a:t>13232,4</a:t>
                      </a:r>
                      <a:endParaRPr lang="ru-RU" sz="1400" b="0" baseline="0" dirty="0"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</a:rPr>
                        <a:t>32727,2</a:t>
                      </a:r>
                      <a:endParaRPr kumimoji="0" lang="ru-RU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42924,0</a:t>
                      </a:r>
                      <a:endParaRPr lang="ru-RU" sz="1400" b="0" i="0" u="none" strike="noStrike" baseline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6775,8</a:t>
                      </a:r>
                      <a:endParaRPr lang="ru-RU" sz="1400" b="0" i="0" u="none" strike="noStrike" baseline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6608</a:t>
                      </a:r>
                      <a:endParaRPr lang="ru-RU" sz="1400" b="0" i="0" u="none" strike="noStrike" baseline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48056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II. </a:t>
                      </a:r>
                      <a:r>
                        <a:rPr lang="ru-RU" sz="1400" dirty="0" smtClean="0"/>
                        <a:t>Расходы, всего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baseline="0" dirty="0" smtClean="0">
                          <a:latin typeface="Times New Roman" panose="02020603050405020304" pitchFamily="18" charset="0"/>
                        </a:rPr>
                        <a:t>15223,0</a:t>
                      </a:r>
                      <a:endParaRPr lang="ru-RU" sz="1400" b="0" baseline="0" dirty="0"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baseline="0" dirty="0" smtClean="0">
                          <a:latin typeface="Times New Roman" panose="02020603050405020304" pitchFamily="18" charset="0"/>
                        </a:rPr>
                        <a:t>35354,8</a:t>
                      </a:r>
                      <a:endParaRPr lang="ru-RU" sz="1400" b="0" baseline="0" dirty="0"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46499,9</a:t>
                      </a:r>
                      <a:endParaRPr lang="ru-RU" sz="1400" b="0" i="0" u="none" strike="noStrike" baseline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10440,2</a:t>
                      </a:r>
                      <a:endParaRPr lang="ru-RU" sz="1400" b="0" i="0" u="none" strike="noStrike" baseline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10419,0</a:t>
                      </a:r>
                      <a:endParaRPr lang="ru-RU" sz="1400" b="0" i="0" u="none" strike="noStrike" baseline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671467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III. </a:t>
                      </a:r>
                      <a:r>
                        <a:rPr lang="ru-RU" sz="1400" dirty="0" smtClean="0"/>
                        <a:t>Дефицит</a:t>
                      </a:r>
                    </a:p>
                    <a:p>
                      <a:pPr algn="l"/>
                      <a:r>
                        <a:rPr lang="ru-RU" sz="1400" dirty="0" smtClean="0"/>
                        <a:t>(-), профицит (+),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aseline="0" dirty="0" smtClean="0">
                          <a:latin typeface="Times New Roman" panose="02020603050405020304" pitchFamily="18" charset="0"/>
                        </a:rPr>
                        <a:t>-180,5</a:t>
                      </a:r>
                      <a:endParaRPr lang="ru-RU" sz="1400" baseline="0" dirty="0">
                        <a:latin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-77,8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942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678"/>
            <a:ext cx="8686800" cy="648072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>
                <a:effectLst/>
              </a:rPr>
              <a:t>Основные параметры бюджета Ковалевского сельского поселения на </a:t>
            </a:r>
            <a:r>
              <a:rPr lang="ru-RU" sz="1800" b="1" dirty="0" smtClean="0">
                <a:effectLst/>
              </a:rPr>
              <a:t>2023 </a:t>
            </a:r>
            <a:r>
              <a:rPr lang="ru-RU" sz="1800" b="1" dirty="0">
                <a:effectLst/>
              </a:rPr>
              <a:t>год</a:t>
            </a:r>
            <a:endParaRPr lang="ru-RU" sz="1800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897495791"/>
              </p:ext>
            </p:extLst>
          </p:nvPr>
        </p:nvGraphicFramePr>
        <p:xfrm>
          <a:off x="251520" y="692696"/>
          <a:ext cx="4191000" cy="54006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191000"/>
              </a:tblGrid>
              <a:tr h="79412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+mj-lt"/>
                        </a:rPr>
                        <a:t>Доходы бюджета:</a:t>
                      </a:r>
                    </a:p>
                    <a:p>
                      <a:pPr algn="ctr"/>
                      <a:r>
                        <a:rPr lang="ru-RU" dirty="0" smtClean="0">
                          <a:latin typeface="+mj-lt"/>
                        </a:rPr>
                        <a:t>46499,9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</a:tr>
              <a:tr h="7843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onstantia"/>
                        </a:rPr>
                        <a:t>Налог на доходы физических лиц</a:t>
                      </a:r>
                      <a:endParaRPr lang="ru-RU" sz="1600" dirty="0" smtClean="0">
                        <a:solidFill>
                          <a:srgbClr val="000000"/>
                        </a:solidFill>
                        <a:effectLst/>
                        <a:latin typeface="+mj-lt"/>
                        <a:ea typeface="Constantia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onstantia"/>
                        </a:rPr>
                        <a:t>1595,0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</a:tr>
              <a:tr h="9399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  <a:ea typeface="Constantia"/>
                          <a:cs typeface="Times New Roman"/>
                        </a:rPr>
                        <a:t>Налоги на совокупный доход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  <a:ea typeface="Constantia"/>
                          <a:cs typeface="Times New Roman"/>
                        </a:rPr>
                        <a:t>0,0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</a:tr>
              <a:tr h="9399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  <a:ea typeface="Constantia"/>
                          <a:cs typeface="Times New Roman"/>
                        </a:rPr>
                        <a:t>Налог на имущество</a:t>
                      </a:r>
                      <a:endParaRPr lang="ru-RU" sz="1400" dirty="0" smtClean="0">
                        <a:effectLst/>
                        <a:latin typeface="+mj-lt"/>
                        <a:ea typeface="Constantia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  <a:ea typeface="Constantia"/>
                          <a:cs typeface="Times New Roman"/>
                        </a:rPr>
                        <a:t>1980,1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</a:tr>
              <a:tr h="93995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  <a:ea typeface="Constantia"/>
                          <a:cs typeface="Times New Roman"/>
                        </a:rPr>
                        <a:t>Безвозмездные поступления</a:t>
                      </a:r>
                      <a:endParaRPr lang="ru-RU" sz="1400" dirty="0" smtClean="0">
                        <a:effectLst/>
                        <a:latin typeface="+mj-lt"/>
                        <a:ea typeface="Constantia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  <a:ea typeface="Constantia"/>
                          <a:cs typeface="Times New Roman"/>
                        </a:rPr>
                        <a:t>42924,0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</a:tr>
              <a:tr h="10022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  <a:ea typeface="Constantia"/>
                          <a:cs typeface="Times New Roman"/>
                        </a:rPr>
                        <a:t>Иные доходы</a:t>
                      </a:r>
                      <a:endParaRPr lang="ru-RU" sz="1400" dirty="0" smtClean="0">
                        <a:effectLst/>
                        <a:latin typeface="+mj-lt"/>
                        <a:ea typeface="Constantia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dirty="0" smtClean="0">
                          <a:latin typeface="+mj-lt"/>
                        </a:rPr>
                        <a:t>0,8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Объект 8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102423447"/>
              </p:ext>
            </p:extLst>
          </p:nvPr>
        </p:nvGraphicFramePr>
        <p:xfrm>
          <a:off x="4644008" y="692696"/>
          <a:ext cx="4343400" cy="5685328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343400"/>
              </a:tblGrid>
              <a:tr h="70445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Расходы бюджета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smtClean="0">
                          <a:ln>
                            <a:noFill/>
                          </a:ln>
                          <a:effectLst/>
                          <a:latin typeface="+mj-lt"/>
                        </a:rPr>
                        <a:t>46499,9</a:t>
                      </a:r>
                      <a:endParaRPr lang="ru-RU" b="0" dirty="0">
                        <a:effectLst/>
                        <a:latin typeface="+mj-lt"/>
                      </a:endParaRPr>
                    </a:p>
                  </a:txBody>
                  <a:tcPr/>
                </a:tc>
              </a:tr>
              <a:tr h="58782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</a:rPr>
                        <a:t>Развитие транспортной системы</a:t>
                      </a:r>
                      <a:endParaRPr lang="ru-RU" sz="1600" dirty="0" smtClean="0"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  <a:ea typeface="Times New Roman"/>
                        </a:rPr>
                        <a:t>925,8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</a:tr>
              <a:tr h="83975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</a:rPr>
                        <a:t>Национальная безопасность и правоохранительная деятельность</a:t>
                      </a:r>
                      <a:endParaRPr lang="ru-RU" sz="1600" dirty="0" smtClean="0"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</a:rPr>
                        <a:t>2,0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</a:tr>
              <a:tr h="58782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dirty="0" smtClean="0">
                          <a:latin typeface="+mj-lt"/>
                        </a:rPr>
                        <a:t>КУЛЬТУРА 37690,7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dirty="0">
                        <a:latin typeface="+mj-lt"/>
                      </a:endParaRPr>
                    </a:p>
                  </a:txBody>
                  <a:tcPr/>
                </a:tc>
              </a:tr>
              <a:tr h="58782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</a:rPr>
                        <a:t>Жилищно-коммунальное хозяйство</a:t>
                      </a:r>
                      <a:endParaRPr lang="ru-RU" sz="1600" dirty="0" smtClean="0"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</a:rPr>
                        <a:t>1245,9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</a:tr>
              <a:tr h="58782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j-lt"/>
                        </a:rPr>
                        <a:t>Национальная оборона</a:t>
                      </a:r>
                      <a:endParaRPr lang="ru-RU" sz="1600" dirty="0" smtClean="0"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dirty="0" smtClean="0">
                          <a:latin typeface="+mj-lt"/>
                        </a:rPr>
                        <a:t>294,0</a:t>
                      </a:r>
                      <a:endParaRPr lang="ru-RU" dirty="0">
                        <a:latin typeface="+mj-lt"/>
                      </a:endParaRPr>
                    </a:p>
                  </a:txBody>
                  <a:tcPr/>
                </a:tc>
              </a:tr>
              <a:tr h="2947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b="1" dirty="0">
                        <a:latin typeface="+mj-lt"/>
                      </a:endParaRPr>
                    </a:p>
                  </a:txBody>
                  <a:tcPr/>
                </a:tc>
              </a:tr>
              <a:tr h="58782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+mj-lt"/>
                          <a:ea typeface="Times New Roman"/>
                        </a:rPr>
                        <a:t>Иные расходы 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b="1" dirty="0" smtClean="0">
                          <a:latin typeface="+mj-lt"/>
                        </a:rPr>
                        <a:t>6341,5</a:t>
                      </a:r>
                      <a:endParaRPr lang="ru-RU" b="1" dirty="0">
                        <a:latin typeface="+mj-lt"/>
                      </a:endParaRPr>
                    </a:p>
                  </a:txBody>
                  <a:tcPr/>
                </a:tc>
              </a:tr>
              <a:tr h="43768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769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6781800" cy="736104"/>
          </a:xfrm>
        </p:spPr>
        <p:txBody>
          <a:bodyPr>
            <a:normAutofit/>
          </a:bodyPr>
          <a:lstStyle/>
          <a:p>
            <a:pPr algn="ctr"/>
            <a:r>
              <a:rPr lang="ru-RU" sz="2000" dirty="0"/>
              <a:t>Основные параметры бюджета Ковалевского сельского поселения на </a:t>
            </a:r>
            <a:r>
              <a:rPr lang="ru-RU" sz="2000" dirty="0" smtClean="0"/>
              <a:t>2023-2025 годы</a:t>
            </a:r>
            <a:endParaRPr lang="ru-RU" sz="2000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519534258"/>
              </p:ext>
            </p:extLst>
          </p:nvPr>
        </p:nvGraphicFramePr>
        <p:xfrm>
          <a:off x="539552" y="1628800"/>
          <a:ext cx="3657600" cy="464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2024 год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Доходы</a:t>
                      </a:r>
                    </a:p>
                    <a:p>
                      <a:pPr algn="ctr"/>
                      <a:r>
                        <a:rPr lang="ru-RU" sz="1400" dirty="0" smtClean="0"/>
                        <a:t>10440,2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Расходы</a:t>
                      </a:r>
                    </a:p>
                    <a:p>
                      <a:pPr algn="ctr"/>
                      <a:r>
                        <a:rPr lang="ru-RU" sz="1400" dirty="0" smtClean="0"/>
                        <a:t>8466,5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Налог на доходы физических лиц</a:t>
                      </a:r>
                    </a:p>
                    <a:p>
                      <a:pPr algn="ctr"/>
                      <a:r>
                        <a:rPr lang="ru-RU" sz="1200" dirty="0" smtClean="0"/>
                        <a:t>1658,8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Культура</a:t>
                      </a:r>
                    </a:p>
                    <a:p>
                      <a:pPr algn="ctr"/>
                      <a:r>
                        <a:rPr lang="ru-RU" sz="1200" dirty="0" smtClean="0"/>
                        <a:t>1762,0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Налоги на совокупный доход</a:t>
                      </a:r>
                    </a:p>
                    <a:p>
                      <a:pPr algn="ctr"/>
                      <a:r>
                        <a:rPr lang="ru-RU" sz="1200" dirty="0" smtClean="0"/>
                        <a:t>0,0</a:t>
                      </a:r>
                    </a:p>
                    <a:p>
                      <a:pPr algn="ctr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Жилищно-коммунальное хозяйство</a:t>
                      </a:r>
                    </a:p>
                    <a:p>
                      <a:pPr algn="ctr"/>
                      <a:r>
                        <a:rPr lang="ru-RU" sz="1200" dirty="0" smtClean="0"/>
                        <a:t>1743,3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Налоги на имущество</a:t>
                      </a:r>
                    </a:p>
                    <a:p>
                      <a:pPr algn="ctr"/>
                      <a:r>
                        <a:rPr lang="ru-RU" sz="1200" dirty="0" smtClean="0"/>
                        <a:t>2004,8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Национальная оборона</a:t>
                      </a:r>
                    </a:p>
                    <a:p>
                      <a:pPr algn="ctr"/>
                      <a:r>
                        <a:rPr lang="ru-RU" sz="1200" dirty="0" smtClean="0"/>
                        <a:t>254,8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Безвозмездные поступления</a:t>
                      </a:r>
                    </a:p>
                    <a:p>
                      <a:pPr algn="ctr"/>
                      <a:r>
                        <a:rPr lang="ru-RU" sz="1200" dirty="0" smtClean="0"/>
                        <a:t>6775,8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Национальная безопасность и правоохранительная деятельность</a:t>
                      </a:r>
                    </a:p>
                    <a:p>
                      <a:pPr algn="ctr"/>
                      <a:r>
                        <a:rPr lang="ru-RU" sz="1200" dirty="0" smtClean="0"/>
                        <a:t>2,0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Иные доходы</a:t>
                      </a:r>
                    </a:p>
                    <a:p>
                      <a:pPr algn="ctr"/>
                      <a:r>
                        <a:rPr lang="ru-RU" sz="1200" dirty="0" smtClean="0"/>
                        <a:t>0,8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Иные расходы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6678,1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644822375"/>
              </p:ext>
            </p:extLst>
          </p:nvPr>
        </p:nvGraphicFramePr>
        <p:xfrm>
          <a:off x="4932040" y="1628800"/>
          <a:ext cx="3657600" cy="464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1929408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2025 год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Доходы</a:t>
                      </a:r>
                    </a:p>
                    <a:p>
                      <a:pPr algn="ctr"/>
                      <a:r>
                        <a:rPr lang="ru-RU" sz="1400" dirty="0" smtClean="0"/>
                        <a:t>10419,0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Расходы</a:t>
                      </a:r>
                    </a:p>
                    <a:p>
                      <a:pPr algn="ctr"/>
                      <a:r>
                        <a:rPr lang="ru-RU" sz="1400" dirty="0" smtClean="0"/>
                        <a:t>8291,5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Налог на доходы физических лиц</a:t>
                      </a:r>
                    </a:p>
                    <a:p>
                      <a:pPr algn="ctr"/>
                      <a:r>
                        <a:rPr lang="ru-RU" sz="1200" dirty="0" smtClean="0"/>
                        <a:t>1725,2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Культура</a:t>
                      </a:r>
                      <a:endParaRPr lang="ru-RU" sz="1200" dirty="0"/>
                    </a:p>
                    <a:p>
                      <a:pPr algn="ctr"/>
                      <a:r>
                        <a:rPr lang="ru-RU" sz="1200" dirty="0" smtClean="0"/>
                        <a:t>1882,3</a:t>
                      </a:r>
                      <a:endParaRPr lang="ru-RU" sz="12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Налоги на совокупный доход</a:t>
                      </a:r>
                    </a:p>
                    <a:p>
                      <a:pPr algn="ctr"/>
                      <a:r>
                        <a:rPr lang="ru-RU" sz="1200" dirty="0" smtClean="0"/>
                        <a:t>0,0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Жилищно-коммунальное хозяйство</a:t>
                      </a:r>
                    </a:p>
                    <a:p>
                      <a:pPr algn="ctr"/>
                      <a:r>
                        <a:rPr lang="ru-RU" sz="1200" dirty="0" smtClean="0"/>
                        <a:t>1131,1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Налоги на имущество</a:t>
                      </a:r>
                    </a:p>
                    <a:p>
                      <a:pPr algn="ctr"/>
                      <a:r>
                        <a:rPr lang="ru-RU" sz="1200" dirty="0" smtClean="0"/>
                        <a:t>1954,0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Национальная оборона</a:t>
                      </a:r>
                    </a:p>
                    <a:p>
                      <a:pPr algn="ctr"/>
                      <a:r>
                        <a:rPr lang="ru-RU" sz="1200" dirty="0" smtClean="0"/>
                        <a:t>0,0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Безвозмездные поступления</a:t>
                      </a:r>
                    </a:p>
                    <a:p>
                      <a:pPr algn="ctr"/>
                      <a:r>
                        <a:rPr lang="ru-RU" sz="1200" dirty="0" smtClean="0"/>
                        <a:t>6608,0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Национальная безопасность и правоохранительная деятельность</a:t>
                      </a:r>
                    </a:p>
                    <a:p>
                      <a:pPr algn="ctr"/>
                      <a:r>
                        <a:rPr lang="ru-RU" sz="1200" dirty="0" smtClean="0"/>
                        <a:t>2,0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Иные доходы</a:t>
                      </a:r>
                    </a:p>
                    <a:p>
                      <a:pPr algn="ctr"/>
                      <a:r>
                        <a:rPr lang="ru-RU" sz="1200" dirty="0" smtClean="0"/>
                        <a:t>0,8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Иные расходы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5927,4</a:t>
                      </a:r>
                      <a:endParaRPr lang="ru-RU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286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3710</TotalTime>
  <Words>862</Words>
  <Application>Microsoft Office PowerPoint</Application>
  <PresentationFormat>Экран (4:3)</PresentationFormat>
  <Paragraphs>329</Paragraphs>
  <Slides>22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 Основа формирования проекта бюджета  Ковалевского сельского поселения  на 2021 год и плановый период 2023 и 2025 годов:</vt:lpstr>
      <vt:lpstr>Проект бюджета на 2023 год и на плановый период 2024 и 2025 годов направлен на решение следующих ключевых задач:</vt:lpstr>
      <vt:lpstr>Основные характеристики бюджета на 2023-2025 годы </vt:lpstr>
      <vt:lpstr>Основные параметры бюджета Ковалевского сельского поселения на 2023 год</vt:lpstr>
      <vt:lpstr>Основные параметры бюджета Ковалевского сельского поселения на 2023-2025 годы</vt:lpstr>
      <vt:lpstr>  </vt:lpstr>
      <vt:lpstr>Презентация PowerPoint</vt:lpstr>
      <vt:lpstr>Собственные доходы Ковалевского сельского поселения</vt:lpstr>
      <vt:lpstr>Структура налоговых и неналоговых доходов бюджета Ковалевского сельского поселения</vt:lpstr>
      <vt:lpstr>Динамика поступлений налога на доходы физических лиц в бюджет Ковалевского сельского поселения</vt:lpstr>
      <vt:lpstr>Безвозмездные поступления*</vt:lpstr>
      <vt:lpstr>Презентация PowerPoint</vt:lpstr>
      <vt:lpstr> Расходы бюджета поселения </vt:lpstr>
      <vt:lpstr>Муниципальные программы Ковалевского сельского поселения в бюджете поселения</vt:lpstr>
      <vt:lpstr>Расходы бюджета поселения, формируемые в рамках муниципальных программ Ковалевского сельского поселения, и непрограммные расходы </vt:lpstr>
      <vt:lpstr>Расходы на культуру</vt:lpstr>
      <vt:lpstr>Расходы на жилищно-коммунальное хозяйство</vt:lpstr>
      <vt:lpstr>Программная структура расходов бюджета поселения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Администрация Ковалевского сельского поселения</dc:title>
  <dc:creator>1</dc:creator>
  <cp:lastModifiedBy>1</cp:lastModifiedBy>
  <cp:revision>300</cp:revision>
  <cp:lastPrinted>2020-01-15T12:00:40Z</cp:lastPrinted>
  <dcterms:created xsi:type="dcterms:W3CDTF">2017-02-28T06:13:23Z</dcterms:created>
  <dcterms:modified xsi:type="dcterms:W3CDTF">2023-01-11T07:44:27Z</dcterms:modified>
</cp:coreProperties>
</file>